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98" r:id="rId2"/>
    <p:sldId id="341" r:id="rId3"/>
    <p:sldId id="477" r:id="rId4"/>
    <p:sldId id="316" r:id="rId5"/>
    <p:sldId id="483" r:id="rId6"/>
    <p:sldId id="476" r:id="rId7"/>
    <p:sldId id="317" r:id="rId8"/>
    <p:sldId id="385" r:id="rId9"/>
    <p:sldId id="499" r:id="rId10"/>
    <p:sldId id="387" r:id="rId11"/>
    <p:sldId id="386" r:id="rId12"/>
    <p:sldId id="500" r:id="rId13"/>
    <p:sldId id="497" r:id="rId14"/>
    <p:sldId id="496" r:id="rId15"/>
    <p:sldId id="424" r:id="rId16"/>
    <p:sldId id="489" r:id="rId17"/>
    <p:sldId id="490" r:id="rId18"/>
    <p:sldId id="491" r:id="rId19"/>
    <p:sldId id="464" r:id="rId20"/>
    <p:sldId id="486" r:id="rId21"/>
    <p:sldId id="444" r:id="rId22"/>
    <p:sldId id="407" r:id="rId23"/>
    <p:sldId id="487" r:id="rId24"/>
    <p:sldId id="452" r:id="rId25"/>
    <p:sldId id="482" r:id="rId26"/>
    <p:sldId id="495" r:id="rId27"/>
    <p:sldId id="340" r:id="rId28"/>
    <p:sldId id="488" r:id="rId29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野田　幹" initials="野田　幹" lastIdx="1" clrIdx="0">
    <p:extLst>
      <p:ext uri="{19B8F6BF-5375-455C-9EA6-DF929625EA0E}">
        <p15:presenceInfo xmlns:p15="http://schemas.microsoft.com/office/powerpoint/2012/main" userId="S-1-5-21-72184210-1489834676-11539462-12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417F"/>
    <a:srgbClr val="D60093"/>
    <a:srgbClr val="F49A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30" autoAdjust="0"/>
    <p:restoredTop sz="94876" autoAdjust="0"/>
  </p:normalViewPr>
  <p:slideViewPr>
    <p:cSldViewPr snapToGrid="0">
      <p:cViewPr varScale="1">
        <p:scale>
          <a:sx n="73" d="100"/>
          <a:sy n="73" d="100"/>
        </p:scale>
        <p:origin x="340" y="36"/>
      </p:cViewPr>
      <p:guideLst/>
    </p:cSldViewPr>
  </p:slideViewPr>
  <p:notesTextViewPr>
    <p:cViewPr>
      <p:scale>
        <a:sx n="25" d="100"/>
        <a:sy n="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248-4B1A-925E-EA95882360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248-4B1A-925E-EA95882360F1}"/>
              </c:ext>
            </c:extLst>
          </c:dPt>
          <c:dLbls>
            <c:dLbl>
              <c:idx val="0"/>
              <c:layout>
                <c:manualLayout>
                  <c:x val="-0.11390117382025136"/>
                  <c:y val="0.132326382782272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ts val="2000"/>
                    </a:lnSpc>
                    <a:defRPr sz="20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ja-JP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110142482189721"/>
                      <c:h val="0.43840296004666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248-4B1A-925E-EA95882360F1}"/>
                </c:ext>
              </c:extLst>
            </c:dLbl>
            <c:dLbl>
              <c:idx val="1"/>
              <c:layout>
                <c:manualLayout>
                  <c:x val="0.12374711900612738"/>
                  <c:y val="-0.140674617353644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4279761904761903"/>
                      <c:h val="0.438402960046660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248-4B1A-925E-EA9588236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lnSpc>
                    <a:spcPts val="2000"/>
                  </a:lnSpc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Sheet2!$B$2:$B$3</c:f>
              <c:strCache>
                <c:ptCount val="2"/>
                <c:pt idx="0">
                  <c:v>ある</c:v>
                </c:pt>
                <c:pt idx="1">
                  <c:v>ない</c:v>
                </c:pt>
              </c:strCache>
            </c:strRef>
          </c:cat>
          <c:val>
            <c:numRef>
              <c:f>Sheet2!$C$2:$C$3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48-4B1A-925E-EA95882360F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/>
              <a:t>建設業</a:t>
            </a:r>
            <a:endParaRPr lang="ja-JP"/>
          </a:p>
        </c:rich>
      </c:tx>
      <c:layout>
        <c:manualLayout>
          <c:xMode val="edge"/>
          <c:yMode val="edge"/>
          <c:x val="0.33333333333333331"/>
          <c:y val="7.606319172080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7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7" cy="498693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D386A32E-71BE-434E-B925-867372644FFD}" type="datetimeFigureOut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8"/>
            <a:ext cx="5445760" cy="3913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7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7" cy="49869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61344C5-A0BC-4B92-8DD8-395D27EC596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302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344C5-A0BC-4B92-8DD8-395D27EC596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915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6BFB9-DC19-4FB4-A98F-17E33DBB29F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4868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344C5-A0BC-4B92-8DD8-395D27EC596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686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344C5-A0BC-4B92-8DD8-395D27EC596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591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344C5-A0BC-4B92-8DD8-395D27EC5960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9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344C5-A0BC-4B92-8DD8-395D27EC596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25672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344C5-A0BC-4B92-8DD8-395D27EC596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0788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344C5-A0BC-4B92-8DD8-395D27EC596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200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344C5-A0BC-4B92-8DD8-395D27EC5960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755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A67FA-0D04-462F-BAD6-FC42900B2D6C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F3F-DB66-49CA-9778-6CE1347B8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2339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DF235-0D10-48F0-A04D-636577A60BB1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F3F-DB66-49CA-9778-6CE1347B8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8327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7ABF-DD98-4CC4-9581-5470B905EAD3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F3F-DB66-49CA-9778-6CE1347B8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65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D043C-C6E4-4CB2-A10A-97642E0630F9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F3F-DB66-49CA-9778-6CE1347B8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799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C43D-B2FA-4CC4-9656-86FEEF7C60AD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F3F-DB66-49CA-9778-6CE1347B8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646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5496-93B0-4899-AF62-EA2C2F815891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F3F-DB66-49CA-9778-6CE1347B8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898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1709F-C638-4AA7-BC93-1873340E2BCE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F3F-DB66-49CA-9778-6CE1347B8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051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CB127-91D9-4A32-B5C6-7E0540BD14E0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F3F-DB66-49CA-9778-6CE1347B8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903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7AD7-5734-451F-B0C7-631B6A57D115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F3F-DB66-49CA-9778-6CE1347B8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6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B15CF-E0E2-43BF-AA24-4C8179021275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F3F-DB66-49CA-9778-6CE1347B8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1826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FA671-A1CE-4208-B98D-8159C7B4FD27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FBF3F-DB66-49CA-9778-6CE1347B8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0276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6F4CE-C736-4F3B-92AB-6EC2AF91CB9F}" type="datetime1">
              <a:rPr kumimoji="1" lang="ja-JP" altLang="en-US" smtClean="0"/>
              <a:t>2025/1/21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FBF3F-DB66-49CA-9778-6CE1347B8E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03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hart" Target="../charts/chart2.xml"/><Relationship Id="rId5" Type="http://schemas.openxmlformats.org/officeDocument/2006/relationships/image" Target="../media/image19.png"/><Relationship Id="rId10" Type="http://schemas.openxmlformats.org/officeDocument/2006/relationships/chart" Target="../charts/chart1.xml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tmp"/><Relationship Id="rId4" Type="http://schemas.openxmlformats.org/officeDocument/2006/relationships/image" Target="../media/image28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tmp"/><Relationship Id="rId3" Type="http://schemas.openxmlformats.org/officeDocument/2006/relationships/image" Target="../media/image44.tmp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tmp"/><Relationship Id="rId4" Type="http://schemas.openxmlformats.org/officeDocument/2006/relationships/image" Target="../media/image45.tm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mailto:cybersecurity@osaka.cci.or.j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52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/>
        </p:nvSpPr>
        <p:spPr>
          <a:xfrm>
            <a:off x="239506" y="181392"/>
            <a:ext cx="11723162" cy="5996513"/>
          </a:xfrm>
          <a:prstGeom prst="rect">
            <a:avLst/>
          </a:prstGeom>
          <a:ln w="69850" cmpd="dbl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ts val="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　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algn="ctr">
              <a:defRPr/>
            </a:pPr>
            <a:endParaRPr lang="en-US" altLang="ja-JP" sz="320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 algn="ctr">
              <a:lnSpc>
                <a:spcPts val="6200"/>
              </a:lnSpc>
              <a:defRPr/>
            </a:pPr>
            <a:r>
              <a:rPr lang="ja-JP" altLang="en-US" sz="7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6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先ず損保代理店様自身を守り、</a:t>
            </a:r>
            <a:endParaRPr lang="en-US" altLang="ja-JP" sz="60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 algn="ctr">
              <a:lnSpc>
                <a:spcPts val="6200"/>
              </a:lnSpc>
              <a:defRPr/>
            </a:pPr>
            <a:r>
              <a:rPr lang="ja-JP" altLang="en-US" sz="6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次にお客様を護る！</a:t>
            </a:r>
            <a:endParaRPr lang="en-US" altLang="ja-JP" sz="60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 algn="ctr">
              <a:lnSpc>
                <a:spcPts val="6200"/>
              </a:lnSpc>
              <a:defRPr/>
            </a:pPr>
            <a:r>
              <a:rPr lang="ja-JP" altLang="en-US" sz="6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サイバー攻撃対策＆お客様への</a:t>
            </a:r>
            <a:endParaRPr lang="en-US" altLang="ja-JP" sz="60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 algn="ctr">
              <a:lnSpc>
                <a:spcPts val="6200"/>
              </a:lnSpc>
              <a:defRPr/>
            </a:pPr>
            <a:r>
              <a:rPr lang="ja-JP" altLang="en-US" sz="60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サイバー保険提案力強化セミナー</a:t>
            </a:r>
            <a:endParaRPr lang="en-US" altLang="ja-JP" sz="60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 algn="ctr">
              <a:lnSpc>
                <a:spcPts val="6200"/>
              </a:lnSpc>
              <a:defRPr/>
            </a:pP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lvl="0" algn="ctr">
              <a:lnSpc>
                <a:spcPts val="6200"/>
              </a:lnSpc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n-cs"/>
              </a:rPr>
              <a:t>大阪商工会議所　経営情報センター　課長　野田幹稀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219468" y="629920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FBF3F-DB66-49CA-9778-6CE1347B8EAA}" type="slidenum">
              <a:rPr kumimoji="1" lang="ja-JP" altLang="en-US" sz="6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38442" y="4246766"/>
            <a:ext cx="10925289" cy="1107996"/>
          </a:xfrm>
          <a:prstGeom prst="rect">
            <a:avLst/>
          </a:prstGeom>
          <a:noFill/>
          <a:ln w="41275" cmpd="dbl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200" dirty="0">
                <a:solidFill>
                  <a:schemeClr val="accent2">
                    <a:lumMod val="75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本資料の著作権は大阪商工会議所に帰属しますが、損害保険代理店様におかれて、お客様に対し、本資料の一部又は全部を、そのまま又は適宜加工・編集を加えてご提供頂いても構いません（個別申請は不要です。文意は変えないで下さい。出典元をご明記願います）</a:t>
            </a:r>
            <a:endParaRPr kumimoji="1" lang="ja-JP" altLang="en-US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444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318079" y="6170007"/>
            <a:ext cx="2743200" cy="549731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10</a:t>
            </a:fld>
            <a:endParaRPr kumimoji="1" lang="ja-JP" altLang="en-US" sz="6600" dirty="0"/>
          </a:p>
        </p:txBody>
      </p:sp>
      <p:sp>
        <p:nvSpPr>
          <p:cNvPr id="29" name="角丸四角形 28"/>
          <p:cNvSpPr/>
          <p:nvPr/>
        </p:nvSpPr>
        <p:spPr bwMode="gray">
          <a:xfrm>
            <a:off x="1814009" y="2003229"/>
            <a:ext cx="5100622" cy="953781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txBody>
          <a:bodyPr wrap="square" lIns="0" tIns="0" rIns="0" bIns="0" anchor="ctr">
            <a:noAutofit/>
          </a:bodyPr>
          <a:lstStyle/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ja-JP" altLang="en-US" sz="2000" b="1" kern="1200" dirty="0"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大企業・中堅企業</a:t>
            </a:r>
            <a:r>
              <a:rPr lang="en-US" altLang="ja-JP" sz="2000" b="1" kern="1200" dirty="0"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2000" b="1" kern="1200" dirty="0"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全国</a:t>
            </a:r>
            <a:r>
              <a:rPr lang="en-US" altLang="ja-JP" sz="2000" b="1" kern="1200" dirty="0"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118</a:t>
            </a:r>
            <a:r>
              <a:rPr lang="ja-JP" altLang="en-US" sz="2000" b="1" kern="1200" dirty="0"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社</a:t>
            </a:r>
            <a:r>
              <a:rPr lang="en-US" altLang="ja-JP" sz="2000" b="1" kern="1200" dirty="0"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ts val="800"/>
              </a:lnSpc>
              <a:spcAft>
                <a:spcPts val="0"/>
              </a:spcAft>
            </a:pPr>
            <a:endParaRPr lang="en-US" altLang="ja-JP" sz="2800" b="1" kern="1200" dirty="0">
              <a:effectLst/>
              <a:latin typeface="ＭＳ Ｐゴシック" panose="020B060007020508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ja-JP" sz="2100" b="1" kern="1200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取引先の中小企業</a:t>
            </a:r>
            <a:r>
              <a:rPr lang="ja-JP" altLang="en-US" sz="2100" b="1" dirty="0">
                <a:solidFill>
                  <a:srgbClr val="C00000"/>
                </a:solidFill>
                <a:latin typeface="ＭＳ Ｐゴシック" panose="020B060007020508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が受けた</a:t>
            </a:r>
            <a:r>
              <a:rPr lang="ja-JP" altLang="en-US" sz="2100" b="1" spc="-150" dirty="0">
                <a:solidFill>
                  <a:srgbClr val="C00000"/>
                </a:solidFill>
                <a:latin typeface="ＭＳ Ｐゴシック" panose="020B060007020508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サイバー攻撃</a:t>
            </a:r>
            <a:endParaRPr lang="en-US" altLang="ja-JP" sz="2100" b="1" spc="-150" dirty="0">
              <a:solidFill>
                <a:srgbClr val="C00000"/>
              </a:solidFill>
              <a:latin typeface="ＭＳ Ｐゴシック" panose="020B060007020508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ja-JP" altLang="en-US" sz="2100" b="1" spc="-150" dirty="0">
                <a:solidFill>
                  <a:srgbClr val="C00000"/>
                </a:solidFill>
                <a:latin typeface="ＭＳ Ｐゴシック" panose="020B060007020508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の被害が、自社に及んだ</a:t>
            </a:r>
            <a:r>
              <a:rPr lang="ja-JP" sz="2100" b="1" kern="1200" spc="-150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ことが</a:t>
            </a:r>
            <a:r>
              <a:rPr lang="ja-JP" altLang="en-US" sz="2100" b="1" kern="1200" spc="-150" dirty="0">
                <a:solidFill>
                  <a:srgbClr val="C00000"/>
                </a:solidFill>
                <a:effectLst/>
                <a:latin typeface="ＭＳ Ｐゴシック" panose="020B060007020508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あるか？</a:t>
            </a:r>
            <a:endParaRPr lang="ja-JP" sz="2100" b="1" spc="-150" dirty="0">
              <a:solidFill>
                <a:srgbClr val="C00000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58229" y="4240425"/>
            <a:ext cx="10991831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大阪商工会議所「サプライチェーンにおける取引先のサイバーセキュリティ対策等に関する調査」（</a:t>
            </a:r>
            <a:r>
              <a:rPr lang="en-US" altLang="ja-JP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lang="ja-JP" altLang="en-US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月／全国の大企業・</a:t>
            </a:r>
            <a:r>
              <a:rPr kumimoji="1" lang="ja-JP" altLang="en-US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中堅企業</a:t>
            </a:r>
            <a:r>
              <a:rPr kumimoji="1" lang="en-US" altLang="ja-JP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118</a:t>
            </a:r>
            <a:r>
              <a:rPr kumimoji="1" lang="ja-JP" altLang="en-US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社）</a:t>
            </a:r>
          </a:p>
        </p:txBody>
      </p:sp>
      <p:grpSp>
        <p:nvGrpSpPr>
          <p:cNvPr id="35" name="グループ化 34"/>
          <p:cNvGrpSpPr>
            <a:grpSpLocks noChangeAspect="1"/>
          </p:cNvGrpSpPr>
          <p:nvPr/>
        </p:nvGrpSpPr>
        <p:grpSpPr>
          <a:xfrm>
            <a:off x="9188789" y="1892424"/>
            <a:ext cx="2595913" cy="2361263"/>
            <a:chOff x="430035" y="12802311"/>
            <a:chExt cx="2792397" cy="2822669"/>
          </a:xfrm>
        </p:grpSpPr>
        <p:grpSp>
          <p:nvGrpSpPr>
            <p:cNvPr id="36" name="グループ化 35"/>
            <p:cNvGrpSpPr/>
            <p:nvPr/>
          </p:nvGrpSpPr>
          <p:grpSpPr bwMode="gray">
            <a:xfrm>
              <a:off x="430035" y="12802311"/>
              <a:ext cx="2594288" cy="2822669"/>
              <a:chOff x="308473" y="3889678"/>
              <a:chExt cx="2655184" cy="2288951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67" name="フリーフォーム 66"/>
              <p:cNvSpPr/>
              <p:nvPr/>
            </p:nvSpPr>
            <p:spPr bwMode="gray">
              <a:xfrm>
                <a:off x="1062191" y="3889678"/>
                <a:ext cx="1147749" cy="989439"/>
              </a:xfrm>
              <a:custGeom>
                <a:avLst/>
                <a:gdLst>
                  <a:gd name="connsiteX0" fmla="*/ 573874 w 1147749"/>
                  <a:gd name="connsiteY0" fmla="*/ 0 h 989439"/>
                  <a:gd name="connsiteX1" fmla="*/ 1147749 w 1147749"/>
                  <a:gd name="connsiteY1" fmla="*/ 989439 h 989439"/>
                  <a:gd name="connsiteX2" fmla="*/ 0 w 1147749"/>
                  <a:gd name="connsiteY2" fmla="*/ 989439 h 989439"/>
                  <a:gd name="connsiteX3" fmla="*/ 573874 w 1147749"/>
                  <a:gd name="connsiteY3" fmla="*/ 0 h 9894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7749" h="989439">
                    <a:moveTo>
                      <a:pt x="573874" y="0"/>
                    </a:moveTo>
                    <a:lnTo>
                      <a:pt x="1147749" y="989439"/>
                    </a:lnTo>
                    <a:lnTo>
                      <a:pt x="0" y="989439"/>
                    </a:lnTo>
                    <a:lnTo>
                      <a:pt x="573874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none" lIns="91440" tIns="14400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600" b="1" dirty="0">
                  <a:latin typeface="+mj-ea"/>
                </a:endParaRPr>
              </a:p>
            </p:txBody>
          </p:sp>
          <p:sp>
            <p:nvSpPr>
              <p:cNvPr id="68" name="フリーフォーム 67"/>
              <p:cNvSpPr/>
              <p:nvPr/>
            </p:nvSpPr>
            <p:spPr bwMode="gray">
              <a:xfrm>
                <a:off x="680578" y="4904922"/>
                <a:ext cx="1910974" cy="632146"/>
              </a:xfrm>
              <a:custGeom>
                <a:avLst/>
                <a:gdLst>
                  <a:gd name="connsiteX0" fmla="*/ 366645 w 1910974"/>
                  <a:gd name="connsiteY0" fmla="*/ 0 h 632146"/>
                  <a:gd name="connsiteX1" fmla="*/ 1544330 w 1910974"/>
                  <a:gd name="connsiteY1" fmla="*/ 0 h 632146"/>
                  <a:gd name="connsiteX2" fmla="*/ 1910974 w 1910974"/>
                  <a:gd name="connsiteY2" fmla="*/ 632146 h 632146"/>
                  <a:gd name="connsiteX3" fmla="*/ 0 w 1910974"/>
                  <a:gd name="connsiteY3" fmla="*/ 632146 h 632146"/>
                  <a:gd name="connsiteX4" fmla="*/ 366645 w 1910974"/>
                  <a:gd name="connsiteY4" fmla="*/ 0 h 632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10974" h="632146">
                    <a:moveTo>
                      <a:pt x="366645" y="0"/>
                    </a:moveTo>
                    <a:lnTo>
                      <a:pt x="1544330" y="0"/>
                    </a:lnTo>
                    <a:lnTo>
                      <a:pt x="1910974" y="632146"/>
                    </a:lnTo>
                    <a:lnTo>
                      <a:pt x="0" y="632146"/>
                    </a:lnTo>
                    <a:lnTo>
                      <a:pt x="366645" y="0"/>
                    </a:ln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600" b="1" dirty="0">
                  <a:latin typeface="+mj-ea"/>
                </a:endParaRPr>
              </a:p>
            </p:txBody>
          </p:sp>
          <p:sp>
            <p:nvSpPr>
              <p:cNvPr id="69" name="フリーフォーム 68"/>
              <p:cNvSpPr/>
              <p:nvPr/>
            </p:nvSpPr>
            <p:spPr bwMode="gray">
              <a:xfrm>
                <a:off x="308473" y="5562876"/>
                <a:ext cx="2655184" cy="615753"/>
              </a:xfrm>
              <a:custGeom>
                <a:avLst/>
                <a:gdLst>
                  <a:gd name="connsiteX0" fmla="*/ 357137 w 2655184"/>
                  <a:gd name="connsiteY0" fmla="*/ 0 h 615753"/>
                  <a:gd name="connsiteX1" fmla="*/ 2298047 w 2655184"/>
                  <a:gd name="connsiteY1" fmla="*/ 0 h 615753"/>
                  <a:gd name="connsiteX2" fmla="*/ 2655184 w 2655184"/>
                  <a:gd name="connsiteY2" fmla="*/ 615753 h 615753"/>
                  <a:gd name="connsiteX3" fmla="*/ 0 w 2655184"/>
                  <a:gd name="connsiteY3" fmla="*/ 615753 h 615753"/>
                  <a:gd name="connsiteX4" fmla="*/ 357137 w 2655184"/>
                  <a:gd name="connsiteY4" fmla="*/ 0 h 615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55184" h="615753">
                    <a:moveTo>
                      <a:pt x="357137" y="0"/>
                    </a:moveTo>
                    <a:lnTo>
                      <a:pt x="2298047" y="0"/>
                    </a:lnTo>
                    <a:lnTo>
                      <a:pt x="2655184" y="615753"/>
                    </a:lnTo>
                    <a:lnTo>
                      <a:pt x="0" y="615753"/>
                    </a:lnTo>
                    <a:lnTo>
                      <a:pt x="357137" y="0"/>
                    </a:lnTo>
                    <a:close/>
                  </a:path>
                </a:pathLst>
              </a:cu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sz="1600" b="1" dirty="0">
                  <a:latin typeface="+mj-ea"/>
                </a:endParaRPr>
              </a:p>
            </p:txBody>
          </p:sp>
        </p:grpSp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89829" y="14930034"/>
              <a:ext cx="551813" cy="512398"/>
            </a:xfrm>
            <a:prstGeom prst="rect">
              <a:avLst/>
            </a:prstGeom>
          </p:spPr>
        </p:pic>
        <p:pic>
          <p:nvPicPr>
            <p:cNvPr id="38" name="図 37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5710" y="12917482"/>
              <a:ext cx="808198" cy="711214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114" y="14085488"/>
              <a:ext cx="551032" cy="657194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6520" y="13470637"/>
              <a:ext cx="398887" cy="316118"/>
            </a:xfrm>
            <a:prstGeom prst="rect">
              <a:avLst/>
            </a:prstGeom>
          </p:spPr>
        </p:pic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962" y="14963171"/>
              <a:ext cx="655720" cy="609820"/>
            </a:xfrm>
            <a:prstGeom prst="rect">
              <a:avLst/>
            </a:prstGeom>
          </p:spPr>
        </p:pic>
        <p:sp>
          <p:nvSpPr>
            <p:cNvPr id="61" name="下カーブ矢印 60"/>
            <p:cNvSpPr/>
            <p:nvPr/>
          </p:nvSpPr>
          <p:spPr bwMode="auto">
            <a:xfrm rot="15537548">
              <a:off x="718877" y="14117252"/>
              <a:ext cx="1837218" cy="516122"/>
            </a:xfrm>
            <a:prstGeom prst="curvedDownArrow">
              <a:avLst>
                <a:gd name="adj1" fmla="val 39711"/>
                <a:gd name="adj2" fmla="val 111141"/>
                <a:gd name="adj3" fmla="val 25000"/>
              </a:avLst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71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2" name="爆発 2 61"/>
            <p:cNvSpPr/>
            <p:nvPr/>
          </p:nvSpPr>
          <p:spPr bwMode="auto">
            <a:xfrm>
              <a:off x="952099" y="14074924"/>
              <a:ext cx="1335793" cy="504782"/>
            </a:xfrm>
            <a:prstGeom prst="irregularSeal2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b="1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1674009" y="14016553"/>
              <a:ext cx="1403590" cy="4506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 dirty="0"/>
                <a:t>感染拡大</a:t>
              </a:r>
            </a:p>
          </p:txBody>
        </p:sp>
        <p:pic>
          <p:nvPicPr>
            <p:cNvPr id="64" name="図 63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965" y="14479141"/>
              <a:ext cx="436747" cy="346123"/>
            </a:xfrm>
            <a:prstGeom prst="rect">
              <a:avLst/>
            </a:prstGeom>
          </p:spPr>
        </p:pic>
        <p:pic>
          <p:nvPicPr>
            <p:cNvPr id="65" name="図 6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07411" y="15031161"/>
              <a:ext cx="552356" cy="583474"/>
            </a:xfrm>
            <a:prstGeom prst="rect">
              <a:avLst/>
            </a:prstGeom>
          </p:spPr>
        </p:pic>
        <p:pic>
          <p:nvPicPr>
            <p:cNvPr id="66" name="図 6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36435" y="15102392"/>
              <a:ext cx="485997" cy="385153"/>
            </a:xfrm>
            <a:prstGeom prst="rect">
              <a:avLst/>
            </a:prstGeom>
          </p:spPr>
        </p:pic>
      </p:grpSp>
      <p:sp>
        <p:nvSpPr>
          <p:cNvPr id="70" name="角丸四角形吹き出し 69"/>
          <p:cNvSpPr/>
          <p:nvPr/>
        </p:nvSpPr>
        <p:spPr>
          <a:xfrm rot="20653645">
            <a:off x="7781711" y="2170584"/>
            <a:ext cx="1960312" cy="696146"/>
          </a:xfrm>
          <a:prstGeom prst="wedgeRoundRectCallout">
            <a:avLst>
              <a:gd name="adj1" fmla="val 61921"/>
              <a:gd name="adj2" fmla="val 2565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900"/>
              </a:lnSpc>
            </a:pPr>
            <a:r>
              <a:rPr kumimoji="1" lang="ja-JP" altLang="en-US" dirty="0">
                <a:solidFill>
                  <a:schemeClr val="accent2">
                    <a:lumMod val="75000"/>
                  </a:schemeClr>
                </a:solidFill>
              </a:rPr>
              <a:t>おたくが</a:t>
            </a:r>
            <a:r>
              <a:rPr lang="ja-JP" altLang="en-US" dirty="0">
                <a:solidFill>
                  <a:schemeClr val="accent2">
                    <a:lumMod val="75000"/>
                  </a:schemeClr>
                </a:solidFill>
              </a:rPr>
              <a:t>しっかり</a:t>
            </a:r>
            <a:endParaRPr lang="en-US" altLang="ja-JP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lnSpc>
                <a:spcPts val="1900"/>
              </a:lnSpc>
            </a:pPr>
            <a:r>
              <a:rPr kumimoji="1" lang="ja-JP" altLang="en-US" dirty="0">
                <a:solidFill>
                  <a:schemeClr val="accent2">
                    <a:lumMod val="75000"/>
                  </a:schemeClr>
                </a:solidFill>
              </a:rPr>
              <a:t>対策してなかったから、うちまで！</a:t>
            </a:r>
          </a:p>
        </p:txBody>
      </p:sp>
      <p:sp>
        <p:nvSpPr>
          <p:cNvPr id="71" name="角丸四角形吹き出し 70"/>
          <p:cNvSpPr/>
          <p:nvPr/>
        </p:nvSpPr>
        <p:spPr>
          <a:xfrm rot="711054">
            <a:off x="7765813" y="3365852"/>
            <a:ext cx="1683288" cy="555539"/>
          </a:xfrm>
          <a:prstGeom prst="wedgeRoundRectCallout">
            <a:avLst>
              <a:gd name="adj1" fmla="val 65586"/>
              <a:gd name="adj2" fmla="val -752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</a:rPr>
              <a:t>うちかて</a:t>
            </a:r>
            <a:endParaRPr kumimoji="1" lang="en-US" altLang="ja-JP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accent5">
                    <a:lumMod val="50000"/>
                  </a:schemeClr>
                </a:solidFill>
              </a:rPr>
              <a:t>被害者やのに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</a:rPr>
              <a:t>！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3" name="グラフ 7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8041134"/>
              </p:ext>
            </p:extLst>
          </p:nvPr>
        </p:nvGraphicFramePr>
        <p:xfrm>
          <a:off x="1734056" y="2858050"/>
          <a:ext cx="1566906" cy="159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74" name="グラフ 7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8437629"/>
              </p:ext>
            </p:extLst>
          </p:nvPr>
        </p:nvGraphicFramePr>
        <p:xfrm>
          <a:off x="7042963" y="2782606"/>
          <a:ext cx="3026664" cy="3196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7" name="正方形/長方形 26"/>
          <p:cNvSpPr/>
          <p:nvPr/>
        </p:nvSpPr>
        <p:spPr>
          <a:xfrm>
            <a:off x="1196795" y="4494682"/>
            <a:ext cx="8733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☞被害者なのに、加害者（踏み台）になってしまう！</a:t>
            </a:r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508898"/>
              </p:ext>
            </p:extLst>
          </p:nvPr>
        </p:nvGraphicFramePr>
        <p:xfrm>
          <a:off x="3670539" y="3412286"/>
          <a:ext cx="3593565" cy="6705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01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23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u="none" dirty="0">
                          <a:solidFill>
                            <a:srgbClr val="C00000"/>
                          </a:solidFill>
                        </a:rPr>
                        <a:t>損害賠償請求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1" dirty="0">
                          <a:latin typeface="+mj-ea"/>
                          <a:ea typeface="+mj-ea"/>
                        </a:rPr>
                        <a:t>55</a:t>
                      </a:r>
                      <a:r>
                        <a:rPr kumimoji="1" lang="ja-JP" altLang="en-US" sz="2200" b="1" dirty="0">
                          <a:latin typeface="+mj-ea"/>
                          <a:ea typeface="+mj-ea"/>
                        </a:rPr>
                        <a:t>社</a:t>
                      </a:r>
                      <a:r>
                        <a:rPr kumimoji="1" lang="en-US" altLang="ja-JP" sz="2200" b="1" dirty="0">
                          <a:latin typeface="+mj-ea"/>
                          <a:ea typeface="+mj-ea"/>
                        </a:rPr>
                        <a:t>(47%)</a:t>
                      </a:r>
                      <a:endParaRPr kumimoji="1" lang="ja-JP" altLang="en-US" sz="2200" b="1" dirty="0"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u="none" dirty="0">
                          <a:solidFill>
                            <a:srgbClr val="C00000"/>
                          </a:solidFill>
                        </a:rPr>
                        <a:t>取引停止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200" b="1" dirty="0">
                          <a:latin typeface="+mj-ea"/>
                          <a:ea typeface="+mj-ea"/>
                        </a:rPr>
                        <a:t>34</a:t>
                      </a:r>
                      <a:r>
                        <a:rPr kumimoji="1" lang="ja-JP" altLang="en-US" sz="2200" b="1" dirty="0">
                          <a:latin typeface="+mj-ea"/>
                          <a:ea typeface="+mj-ea"/>
                        </a:rPr>
                        <a:t>社</a:t>
                      </a:r>
                      <a:r>
                        <a:rPr kumimoji="1" lang="en-US" altLang="ja-JP" sz="2200" b="1" dirty="0">
                          <a:latin typeface="+mj-ea"/>
                          <a:ea typeface="+mj-ea"/>
                        </a:rPr>
                        <a:t>(29%)</a:t>
                      </a:r>
                      <a:endParaRPr kumimoji="1" lang="ja-JP" altLang="en-US" sz="2200" b="1" dirty="0">
                        <a:latin typeface="+mj-ea"/>
                        <a:ea typeface="+mj-ea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" name="角丸四角形吹き出し 31"/>
          <p:cNvSpPr/>
          <p:nvPr/>
        </p:nvSpPr>
        <p:spPr>
          <a:xfrm>
            <a:off x="3577501" y="3058906"/>
            <a:ext cx="3794970" cy="1144776"/>
          </a:xfrm>
          <a:prstGeom prst="wedgeRoundRectCallout">
            <a:avLst>
              <a:gd name="adj1" fmla="val -65929"/>
              <a:gd name="adj2" fmla="val -32530"/>
              <a:gd name="adj3" fmla="val 16667"/>
            </a:avLst>
          </a:prstGeom>
          <a:solidFill>
            <a:schemeClr val="accent2">
              <a:lumMod val="20000"/>
              <a:lumOff val="8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bIns="0" rtlCol="0" anchor="t"/>
          <a:lstStyle/>
          <a:p>
            <a:pPr>
              <a:lnSpc>
                <a:spcPts val="2200"/>
              </a:lnSpc>
            </a:pPr>
            <a:endParaRPr kumimoji="1" lang="en-US" altLang="ja-JP" sz="2500" dirty="0"/>
          </a:p>
          <a:p>
            <a:pPr>
              <a:lnSpc>
                <a:spcPts val="2200"/>
              </a:lnSpc>
            </a:pPr>
            <a:endParaRPr kumimoji="1" lang="en-US" altLang="ja-JP" sz="2500" dirty="0"/>
          </a:p>
          <a:p>
            <a:pPr>
              <a:lnSpc>
                <a:spcPts val="2200"/>
              </a:lnSpc>
            </a:pPr>
            <a:endParaRPr lang="en-US" altLang="ja-JP" sz="2500" dirty="0"/>
          </a:p>
          <a:p>
            <a:pPr>
              <a:lnSpc>
                <a:spcPts val="2200"/>
              </a:lnSpc>
            </a:pPr>
            <a:endParaRPr kumimoji="1" lang="en-US" altLang="ja-JP" sz="2500" dirty="0"/>
          </a:p>
          <a:p>
            <a:pPr>
              <a:lnSpc>
                <a:spcPts val="2200"/>
              </a:lnSpc>
            </a:pPr>
            <a:endParaRPr kumimoji="1" lang="en-US" altLang="ja-JP" dirty="0"/>
          </a:p>
        </p:txBody>
      </p:sp>
      <p:sp>
        <p:nvSpPr>
          <p:cNvPr id="33" name="正方形/長方形 32"/>
          <p:cNvSpPr/>
          <p:nvPr/>
        </p:nvSpPr>
        <p:spPr>
          <a:xfrm>
            <a:off x="3676652" y="2964923"/>
            <a:ext cx="29171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今後の対処として</a:t>
            </a:r>
            <a:endParaRPr lang="ja-JP" altLang="en-US" sz="2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-60599" y="1066152"/>
            <a:ext cx="117437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4400" u="sng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サプライチェーン攻撃 　　</a:t>
            </a:r>
            <a:endParaRPr lang="ja-JP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09489" y="99359"/>
            <a:ext cx="11711034" cy="864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6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サイバー攻撃の攻撃手法</a:t>
            </a:r>
          </a:p>
        </p:txBody>
      </p:sp>
      <p:sp>
        <p:nvSpPr>
          <p:cNvPr id="43" name="正方形/長方形 42"/>
          <p:cNvSpPr/>
          <p:nvPr/>
        </p:nvSpPr>
        <p:spPr>
          <a:xfrm>
            <a:off x="318270" y="1930853"/>
            <a:ext cx="1194372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概要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318270" y="5078766"/>
            <a:ext cx="1194372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7" name="テキスト プレースホルダー 7"/>
          <p:cNvSpPr txBox="1">
            <a:spLocks/>
          </p:cNvSpPr>
          <p:nvPr/>
        </p:nvSpPr>
        <p:spPr>
          <a:xfrm>
            <a:off x="1498354" y="5133814"/>
            <a:ext cx="9887421" cy="1636605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ja-JP" altLang="en-US" b="1" spc="-3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・「下請振興基準」</a:t>
            </a:r>
            <a:r>
              <a:rPr lang="ja-JP" altLang="en-US" sz="1800" b="1" spc="-3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（下請中小企業振興法第３条第１項）</a:t>
            </a:r>
            <a:r>
              <a:rPr lang="en-US" altLang="ja-JP" sz="1800" b="1" spc="-3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2020.1.31</a:t>
            </a:r>
            <a:r>
              <a:rPr lang="ja-JP" altLang="en-US" b="1" spc="-3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改正</a:t>
            </a:r>
            <a:endParaRPr lang="en-US" altLang="ja-JP" b="1" spc="-3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ja-JP" altLang="en-US" b="1" spc="-3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①</a:t>
            </a:r>
            <a:r>
              <a:rPr lang="ja-JP" altLang="en-US" b="1" spc="-3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下請事業者の努力</a:t>
            </a:r>
            <a:r>
              <a:rPr lang="ja-JP" altLang="en-US" b="1" spc="-3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として</a:t>
            </a:r>
            <a:r>
              <a:rPr lang="ja-JP" altLang="en-US" b="1" spc="-3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必要なセキュリティ対策</a:t>
            </a:r>
            <a:r>
              <a:rPr lang="ja-JP" altLang="en-US" b="1" spc="-3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を行う</a:t>
            </a:r>
            <a:endParaRPr lang="en-US" altLang="ja-JP" b="1" spc="-3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ts val="2200"/>
              </a:lnSpc>
              <a:buFont typeface="Arial" panose="020B0604020202020204" pitchFamily="34" charset="0"/>
              <a:buNone/>
            </a:pPr>
            <a:r>
              <a:rPr lang="ja-JP" altLang="en-US" b="1" spc="-3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②</a:t>
            </a:r>
            <a:r>
              <a:rPr lang="ja-JP" altLang="en-US" b="1" spc="-3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親事業者の協力</a:t>
            </a:r>
            <a:r>
              <a:rPr lang="ja-JP" altLang="en-US" b="1" spc="-3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として</a:t>
            </a:r>
            <a:r>
              <a:rPr lang="ja-JP" altLang="en-US" b="1" spc="-3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セキュリティ対策の助言・支援</a:t>
            </a:r>
            <a:r>
              <a:rPr lang="ja-JP" altLang="en-US" b="1" spc="-3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を行う</a:t>
            </a:r>
            <a:endParaRPr lang="en-US" altLang="ja-JP" b="1" spc="-3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・各業界ごとに</a:t>
            </a:r>
            <a:r>
              <a:rPr lang="ja-JP" altLang="en-US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「サイバーセキュリティガイドライン」</a:t>
            </a:r>
            <a:r>
              <a:rPr lang="ja-JP" altLang="en-US" b="1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策定</a:t>
            </a:r>
          </a:p>
          <a:p>
            <a:pPr marL="0" indent="0">
              <a:buNone/>
            </a:pPr>
            <a:endParaRPr lang="en-US" altLang="ja-JP" b="1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ts val="2200"/>
              </a:lnSpc>
              <a:buFont typeface="Arial" panose="020B0604020202020204" pitchFamily="34" charset="0"/>
              <a:buNone/>
            </a:pPr>
            <a:endParaRPr lang="en-US" altLang="ja-JP" b="1" spc="-3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lnSpc>
                <a:spcPts val="2200"/>
              </a:lnSpc>
              <a:buFont typeface="Arial" panose="020B0604020202020204" pitchFamily="34" charset="0"/>
              <a:buNone/>
            </a:pPr>
            <a:endParaRPr lang="en-US" altLang="ja-JP" b="1" spc="-300" dirty="0">
              <a:solidFill>
                <a:schemeClr val="accent5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71027" y="4753644"/>
            <a:ext cx="1566403" cy="1988130"/>
          </a:xfrm>
          <a:prstGeom prst="rect">
            <a:avLst/>
          </a:prstGeom>
        </p:spPr>
      </p:pic>
      <p:sp>
        <p:nvSpPr>
          <p:cNvPr id="44" name="テキスト ボックス 43"/>
          <p:cNvSpPr txBox="1"/>
          <p:nvPr/>
        </p:nvSpPr>
        <p:spPr>
          <a:xfrm>
            <a:off x="9362966" y="4528231"/>
            <a:ext cx="2714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下図：自工会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部工会 ガイドライン</a:t>
            </a:r>
          </a:p>
        </p:txBody>
      </p:sp>
    </p:spTree>
    <p:extLst>
      <p:ext uri="{BB962C8B-B14F-4D97-AF65-F5344CB8AC3E}">
        <p14:creationId xmlns:p14="http://schemas.microsoft.com/office/powerpoint/2010/main" val="13933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" t="6632" r="3464" b="5552"/>
          <a:stretch/>
        </p:blipFill>
        <p:spPr>
          <a:xfrm>
            <a:off x="271980" y="1838640"/>
            <a:ext cx="3539923" cy="268144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223927" y="6233930"/>
            <a:ext cx="2743200" cy="318647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11</a:t>
            </a:fld>
            <a:endParaRPr kumimoji="1" lang="ja-JP" altLang="en-US" sz="6600" dirty="0"/>
          </a:p>
        </p:txBody>
      </p:sp>
      <p:sp>
        <p:nvSpPr>
          <p:cNvPr id="14" name="正方形/長方形 13"/>
          <p:cNvSpPr/>
          <p:nvPr/>
        </p:nvSpPr>
        <p:spPr>
          <a:xfrm>
            <a:off x="271980" y="106012"/>
            <a:ext cx="11671491" cy="828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6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サイバー攻撃の攻撃手法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1123954" y="1046387"/>
            <a:ext cx="11137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u="sng" kern="100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標的型攻撃メール・ビジネスメール詐欺・フィッシング</a:t>
            </a:r>
            <a:endParaRPr lang="ja-JP" altLang="en-US" sz="3600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318490" y="1781538"/>
            <a:ext cx="7873510" cy="3062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800" u="sng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標的型攻撃メール</a:t>
            </a:r>
            <a:endParaRPr lang="en-US" altLang="ja-JP" sz="2800" u="sng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8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・</a:t>
            </a:r>
            <a:r>
              <a:rPr lang="ja-JP" altLang="en-US" sz="28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機密情報・個人情報・認証情報</a:t>
            </a:r>
            <a:r>
              <a:rPr lang="ja-JP" altLang="en-US" sz="28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の窃取</a:t>
            </a:r>
            <a:endParaRPr lang="en-US" altLang="ja-JP" sz="28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8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・</a:t>
            </a:r>
            <a:r>
              <a:rPr lang="ja-JP" altLang="en-US" sz="28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「うちら標的になるほど価値ある会社</a:t>
            </a:r>
            <a:r>
              <a:rPr lang="ja-JP" altLang="en-US" sz="2800" kern="100" spc="-3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ちゃう</a:t>
            </a:r>
            <a:r>
              <a:rPr lang="ja-JP" altLang="en-US" sz="28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」</a:t>
            </a:r>
            <a:endParaRPr lang="en-US" altLang="ja-JP" sz="28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endParaRPr lang="en-US" altLang="ja-JP" sz="28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800" u="sng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ビジネスメール詐欺（フィッシング含む）</a:t>
            </a:r>
            <a:endParaRPr lang="en-US" altLang="ja-JP" sz="2800" u="sng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8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・</a:t>
            </a:r>
            <a:r>
              <a:rPr lang="ja-JP" altLang="en-US" sz="28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金銭</a:t>
            </a:r>
            <a:r>
              <a:rPr lang="ja-JP" altLang="en-US" sz="28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の窃取（クレジットカード番号含む）</a:t>
            </a:r>
            <a:endParaRPr lang="en-US" altLang="ja-JP" sz="28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8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・</a:t>
            </a:r>
            <a:r>
              <a:rPr lang="ja-JP" altLang="en-US" sz="2800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「さっき送った振込先、変更願います」</a:t>
            </a:r>
            <a:endParaRPr lang="en-US" altLang="ja-JP" sz="2800" kern="100" spc="-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endParaRPr lang="en-US" altLang="ja-JP" sz="2800" kern="100" spc="-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471845" y="1897186"/>
            <a:ext cx="259335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イラスト：総務省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</a:p>
        </p:txBody>
      </p:sp>
      <p:sp>
        <p:nvSpPr>
          <p:cNvPr id="10" name="正方形/長方形 9"/>
          <p:cNvSpPr/>
          <p:nvPr/>
        </p:nvSpPr>
        <p:spPr>
          <a:xfrm>
            <a:off x="212776" y="1115213"/>
            <a:ext cx="1082624" cy="57964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ts val="38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概要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12776" y="4881516"/>
            <a:ext cx="1021676" cy="553998"/>
          </a:xfrm>
          <a:prstGeom prst="rect">
            <a:avLst/>
          </a:prstGeom>
          <a:solidFill>
            <a:srgbClr val="00B050"/>
          </a:solidFill>
        </p:spPr>
        <p:txBody>
          <a:bodyPr wrap="square" lIns="36000" tIns="0" rIns="36000" bIns="0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92164" y="6333219"/>
            <a:ext cx="1703948" cy="307777"/>
          </a:xfrm>
          <a:prstGeom prst="rect">
            <a:avLst/>
          </a:prstGeom>
          <a:solidFill>
            <a:srgbClr val="00B050"/>
          </a:solidFill>
        </p:spPr>
        <p:txBody>
          <a:bodyPr wrap="square" lIns="36000" tIns="0" rIns="36000" bIns="0">
            <a:spAutoFit/>
          </a:bodyPr>
          <a:lstStyle/>
          <a:p>
            <a:pPr algn="ctr">
              <a:lnSpc>
                <a:spcPts val="2400"/>
              </a:lnSpc>
              <a:spcAft>
                <a:spcPts val="0"/>
              </a:spcAft>
            </a:pPr>
            <a:r>
              <a:rPr lang="ja-JP" altLang="en-US" sz="22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今後の対策</a:t>
            </a:r>
            <a:endParaRPr lang="ja-JP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880286" y="6287180"/>
            <a:ext cx="9624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b="1" spc="-150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ＤＭＡＲＣ（ディーマーク：送信者のドメイン認証を行い怪しい場合はゴミ箱に入れてくれる）</a:t>
            </a:r>
            <a:endParaRPr lang="en-US" altLang="ja-JP" b="1" spc="-150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233644" y="4772688"/>
            <a:ext cx="109202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①メルアド･拡張子は最後まで確認、②メール件名が短文･抽象的な場合は開封しない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③“懐かしい人”からのメールは開封しない、④添付ファイルは開かない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⑤「マクロやコンテンツの有効化」をしない、⑥二人称が「あなた」は絶対おかしい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⑦ＵＲＬは受動的に押さず、能動的にググり、こっちから公式ＨＰを見に行く</a:t>
            </a:r>
            <a:endParaRPr lang="en-US" altLang="ja-JP" sz="2800" kern="100" spc="-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665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295422" y="118725"/>
            <a:ext cx="11676184" cy="79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6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サイバー攻撃の攻撃手法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1160165" y="916981"/>
            <a:ext cx="102306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600" u="sng" kern="100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不注意による情報漏えい等の被害</a:t>
            </a:r>
            <a:endParaRPr lang="ja-JP" altLang="en-US" sz="3600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0889190" y="6298508"/>
            <a:ext cx="1204912" cy="365125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12</a:t>
            </a:fld>
            <a:endParaRPr kumimoji="1" lang="ja-JP" altLang="en-US" sz="66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95421" y="1544079"/>
            <a:ext cx="1082624" cy="56001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36000" tIns="36000" rIns="36000" bIns="36000" anchor="ctr">
            <a:spAutoFit/>
          </a:bodyPr>
          <a:lstStyle/>
          <a:p>
            <a:pPr algn="ctr">
              <a:lnSpc>
                <a:spcPts val="38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概要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042354" y="1622968"/>
            <a:ext cx="1021676" cy="487313"/>
          </a:xfrm>
          <a:prstGeom prst="rect">
            <a:avLst/>
          </a:prstGeom>
          <a:solidFill>
            <a:srgbClr val="00B050"/>
          </a:solidFill>
        </p:spPr>
        <p:txBody>
          <a:bodyPr wrap="square" lIns="36000" tIns="0" rIns="36000" bIns="0" anchor="ctr">
            <a:spAutoFit/>
          </a:bodyPr>
          <a:lstStyle/>
          <a:p>
            <a:pPr algn="ctr">
              <a:lnSpc>
                <a:spcPts val="38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68349" y="2104095"/>
            <a:ext cx="47542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200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①</a:t>
            </a:r>
            <a:r>
              <a:rPr lang="en-US" altLang="ja-JP" sz="22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BCC</a:t>
            </a:r>
            <a:r>
              <a:rPr lang="ja-JP" altLang="en-US" sz="2200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で送るべきところ</a:t>
            </a:r>
            <a:r>
              <a:rPr lang="en-US" altLang="ja-JP" sz="2200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TO,CC</a:t>
            </a:r>
            <a:r>
              <a:rPr lang="ja-JP" altLang="en-US" sz="2200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で送信</a:t>
            </a:r>
            <a:endParaRPr lang="en-US" altLang="ja-JP" sz="2200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7977563" y="2163868"/>
            <a:ext cx="4116539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①複数のドメインに</a:t>
            </a:r>
            <a:r>
              <a:rPr lang="en-US" altLang="ja-JP" sz="22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TO,CC</a:t>
            </a:r>
            <a:r>
              <a:rPr lang="ja-JP" altLang="en-US" sz="22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では</a:t>
            </a:r>
            <a:endParaRPr lang="en-US" altLang="ja-JP" sz="2200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1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 送信できないようにしておく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1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 エクセル名簿の１行目や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1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  ファイル名に「</a:t>
            </a:r>
            <a:r>
              <a:rPr lang="en-US" altLang="ja-JP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BCC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で送信」など　　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1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 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248435" y="2731193"/>
            <a:ext cx="4754251" cy="3849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②組織内や外部の懇意な関係者</a:t>
            </a:r>
            <a:r>
              <a:rPr lang="en-US" altLang="ja-JP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(A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氏</a:t>
            </a:r>
            <a:r>
              <a:rPr lang="en-US" altLang="ja-JP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 のみで</a:t>
            </a:r>
            <a:r>
              <a:rPr lang="en-US" altLang="ja-JP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(TO,CC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で</a:t>
            </a:r>
            <a:r>
              <a:rPr lang="en-US" altLang="ja-JP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送信し合っていた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ja-JP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  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メールを、あるタイミングで外部の部外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ja-JP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  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者</a:t>
            </a:r>
            <a:r>
              <a:rPr lang="en-US" altLang="ja-JP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(B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氏</a:t>
            </a:r>
            <a:r>
              <a:rPr lang="en-US" altLang="ja-JP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に</a:t>
            </a:r>
            <a:r>
              <a:rPr lang="ja-JP" altLang="en-US" sz="22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転送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することになった場合、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  下の方に（</a:t>
            </a:r>
            <a:r>
              <a:rPr lang="en-US" altLang="ja-JP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B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氏が知らない）</a:t>
            </a:r>
            <a:r>
              <a:rPr lang="en-US" altLang="ja-JP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A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氏等の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  個人情報等が残っていたり、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秘密事項の添付ファイルが残存。</a:t>
            </a:r>
          </a:p>
          <a:p>
            <a:pPr algn="just">
              <a:lnSpc>
                <a:spcPts val="2100"/>
              </a:lnSpc>
              <a:spcAft>
                <a:spcPts val="0"/>
              </a:spcAft>
            </a:pP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100"/>
              </a:lnSpc>
              <a:spcAft>
                <a:spcPts val="0"/>
              </a:spcAft>
            </a:pP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③</a:t>
            </a:r>
            <a:r>
              <a:rPr lang="ja-JP" altLang="en-US" sz="22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同一内容の文章を別人に送信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する時、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en-US" altLang="ja-JP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  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宛先のメルアドは変更したがメール本文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3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　の宛名を元の人のまま送信</a:t>
            </a:r>
          </a:p>
          <a:p>
            <a:pPr algn="just">
              <a:lnSpc>
                <a:spcPts val="2100"/>
              </a:lnSpc>
              <a:spcAft>
                <a:spcPts val="0"/>
              </a:spcAft>
            </a:pPr>
            <a:endParaRPr lang="en-US" altLang="ja-JP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8100158" y="5012149"/>
            <a:ext cx="405174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1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②そのままの転送は原則しない</a:t>
            </a:r>
          </a:p>
          <a:p>
            <a:pPr algn="just">
              <a:lnSpc>
                <a:spcPts val="2100"/>
              </a:lnSpc>
              <a:spcAft>
                <a:spcPts val="0"/>
              </a:spcAft>
            </a:pP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100"/>
              </a:lnSpc>
              <a:spcAft>
                <a:spcPts val="0"/>
              </a:spcAft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③同内容のメールを不特定多数に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100"/>
              </a:lnSpc>
              <a:spcAft>
                <a:spcPts val="0"/>
              </a:spcAft>
            </a:pPr>
            <a:r>
              <a:rPr lang="en-US" altLang="ja-JP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  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送信する場合、一斉送信サービ　  </a:t>
            </a: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2100"/>
              </a:lnSpc>
              <a:spcAft>
                <a:spcPts val="0"/>
              </a:spcAft>
            </a:pPr>
            <a:r>
              <a:rPr lang="en-US" altLang="ja-JP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  </a:t>
            </a: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スなどを利用</a:t>
            </a:r>
          </a:p>
          <a:p>
            <a:pPr algn="just">
              <a:lnSpc>
                <a:spcPts val="2100"/>
              </a:lnSpc>
              <a:spcAft>
                <a:spcPts val="0"/>
              </a:spcAft>
            </a:pP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425" y="3303311"/>
            <a:ext cx="2123267" cy="1425089"/>
          </a:xfrm>
          <a:prstGeom prst="rect">
            <a:avLst/>
          </a:prstGeom>
        </p:spPr>
      </p:pic>
      <p:pic>
        <p:nvPicPr>
          <p:cNvPr id="9" name="図 8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653" y="3460762"/>
            <a:ext cx="1181276" cy="815933"/>
          </a:xfrm>
          <a:prstGeom prst="rect">
            <a:avLst/>
          </a:prstGeom>
        </p:spPr>
      </p:pic>
      <p:pic>
        <p:nvPicPr>
          <p:cNvPr id="17" name="図 16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95" y="2633870"/>
            <a:ext cx="2752933" cy="2272651"/>
          </a:xfrm>
          <a:prstGeom prst="rect">
            <a:avLst/>
          </a:prstGeom>
        </p:spPr>
      </p:pic>
      <p:pic>
        <p:nvPicPr>
          <p:cNvPr id="22" name="図 21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820" y="5323739"/>
            <a:ext cx="2537204" cy="1379190"/>
          </a:xfrm>
          <a:prstGeom prst="rect">
            <a:avLst/>
          </a:prstGeom>
        </p:spPr>
      </p:pic>
      <p:sp>
        <p:nvSpPr>
          <p:cNvPr id="23" name="楕円 22"/>
          <p:cNvSpPr/>
          <p:nvPr/>
        </p:nvSpPr>
        <p:spPr>
          <a:xfrm>
            <a:off x="5426765" y="2611370"/>
            <a:ext cx="904461" cy="12258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楕円 25"/>
          <p:cNvSpPr/>
          <p:nvPr/>
        </p:nvSpPr>
        <p:spPr>
          <a:xfrm>
            <a:off x="5105490" y="2902371"/>
            <a:ext cx="904461" cy="145423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/>
          <p:cNvSpPr/>
          <p:nvPr/>
        </p:nvSpPr>
        <p:spPr>
          <a:xfrm>
            <a:off x="5486401" y="2756453"/>
            <a:ext cx="203958" cy="91666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楕円 29"/>
          <p:cNvSpPr/>
          <p:nvPr/>
        </p:nvSpPr>
        <p:spPr>
          <a:xfrm>
            <a:off x="5148050" y="4448112"/>
            <a:ext cx="1624033" cy="252477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楕円 30"/>
          <p:cNvSpPr/>
          <p:nvPr/>
        </p:nvSpPr>
        <p:spPr>
          <a:xfrm>
            <a:off x="5233988" y="4774653"/>
            <a:ext cx="1323976" cy="167068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/>
          <p:cNvSpPr/>
          <p:nvPr/>
        </p:nvSpPr>
        <p:spPr>
          <a:xfrm>
            <a:off x="5233987" y="5645845"/>
            <a:ext cx="1233487" cy="185184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/>
          <p:cNvSpPr/>
          <p:nvPr/>
        </p:nvSpPr>
        <p:spPr>
          <a:xfrm>
            <a:off x="5632139" y="5275326"/>
            <a:ext cx="546101" cy="183210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吹き出し 24"/>
          <p:cNvSpPr/>
          <p:nvPr/>
        </p:nvSpPr>
        <p:spPr>
          <a:xfrm>
            <a:off x="5233987" y="5866229"/>
            <a:ext cx="2586037" cy="840683"/>
          </a:xfrm>
          <a:prstGeom prst="wedgeRoundRectCallout">
            <a:avLst>
              <a:gd name="adj1" fmla="val -67235"/>
              <a:gd name="adj2" fmla="val 27377"/>
              <a:gd name="adj3" fmla="val 16667"/>
            </a:avLst>
          </a:pr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2820357" y="6327423"/>
            <a:ext cx="2389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この部分は同一内容</a:t>
            </a:r>
          </a:p>
        </p:txBody>
      </p:sp>
      <p:sp>
        <p:nvSpPr>
          <p:cNvPr id="37" name="右矢印 36"/>
          <p:cNvSpPr/>
          <p:nvPr/>
        </p:nvSpPr>
        <p:spPr>
          <a:xfrm rot="754255">
            <a:off x="4253243" y="4637220"/>
            <a:ext cx="964346" cy="201978"/>
          </a:xfrm>
          <a:prstGeom prst="rightArrow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右矢印 37"/>
          <p:cNvSpPr/>
          <p:nvPr/>
        </p:nvSpPr>
        <p:spPr>
          <a:xfrm rot="989668">
            <a:off x="4043282" y="4318980"/>
            <a:ext cx="1111961" cy="186865"/>
          </a:xfrm>
          <a:prstGeom prst="rightArrow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 rot="18354214">
            <a:off x="4431608" y="3270396"/>
            <a:ext cx="861631" cy="204051"/>
          </a:xfrm>
          <a:prstGeom prst="rightArrow">
            <a:avLst/>
          </a:pr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6040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126087" y="83318"/>
            <a:ext cx="11968013" cy="79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6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サイバー攻撃の攻撃手法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50799" y="895911"/>
            <a:ext cx="11901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u="sng" kern="100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犯罪のビジネス化（</a:t>
            </a:r>
            <a:r>
              <a:rPr lang="ja-JP" altLang="en-US" sz="3600" u="sng" kern="100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ＤＤｏＳ</a:t>
            </a:r>
            <a:r>
              <a:rPr lang="en-US" altLang="ja-JP" sz="2000" u="sng" kern="100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000" u="sng" kern="100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ディードス</a:t>
            </a:r>
            <a:r>
              <a:rPr lang="en-US" altLang="ja-JP" sz="2000" u="sng" kern="100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3600" u="sng" kern="100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攻撃など）</a:t>
            </a:r>
            <a:endParaRPr lang="ja-JP" alt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0987088" y="6287675"/>
            <a:ext cx="1204912" cy="365125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13</a:t>
            </a:fld>
            <a:endParaRPr kumimoji="1" lang="ja-JP" altLang="en-US" sz="6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126087" y="4329764"/>
            <a:ext cx="1082624" cy="461665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実例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49512" y="1649636"/>
            <a:ext cx="1082624" cy="53436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概要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043642" y="1658462"/>
            <a:ext cx="702085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700" kern="100" spc="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700" u="sng" kern="1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Distributed</a:t>
            </a:r>
            <a:r>
              <a:rPr lang="ja-JP" altLang="en-US" sz="2700" kern="1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</a:t>
            </a:r>
            <a:r>
              <a:rPr lang="en-US" altLang="ja-JP" sz="2700" u="sng" kern="1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Denial</a:t>
            </a:r>
            <a:r>
              <a:rPr lang="ja-JP" altLang="en-US" sz="2700" u="sng" kern="1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700" u="sng" kern="1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of</a:t>
            </a:r>
            <a:r>
              <a:rPr lang="ja-JP" altLang="en-US" sz="2700" u="sng" kern="1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2700" u="sng" kern="100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Service</a:t>
            </a:r>
            <a:endParaRPr lang="ja-JP" altLang="en-US" sz="27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63042" y="4761608"/>
            <a:ext cx="1203105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①</a:t>
            </a:r>
            <a:r>
              <a:rPr lang="en-US" altLang="ja-JP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2024</a:t>
            </a: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9</a:t>
            </a: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月、京都市内の</a:t>
            </a:r>
            <a:r>
              <a:rPr lang="ja-JP" altLang="en-US" sz="2200" kern="100" spc="-15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夫妻</a:t>
            </a: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が、スポーツジム検索サイト（京都の中小企業が運営）に対し、中国の</a:t>
            </a:r>
            <a:r>
              <a:rPr lang="ja-JP" altLang="en-US" sz="2200" kern="100" spc="-15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代行業者</a:t>
            </a:r>
            <a:endParaRPr lang="en-US" altLang="ja-JP" sz="2200" kern="100" spc="-150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200" kern="100" spc="-15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に（</a:t>
            </a:r>
            <a:r>
              <a:rPr lang="ja-JP" altLang="en-US" sz="2200" kern="100" spc="-3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ＳＮＳ「ＷｅＣｈａｔ」経由で）</a:t>
            </a:r>
            <a:r>
              <a:rPr lang="en-US" altLang="ja-JP" sz="2200" kern="100" spc="-15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750</a:t>
            </a:r>
            <a:r>
              <a:rPr lang="ja-JP" altLang="en-US" sz="2200" kern="100" spc="-15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元（</a:t>
            </a:r>
            <a:r>
              <a:rPr lang="en-US" altLang="ja-JP" sz="2200" kern="1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15,000</a:t>
            </a:r>
            <a:r>
              <a:rPr lang="ja-JP" altLang="en-US" sz="2200" kern="100" spc="-15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円）で</a:t>
            </a:r>
            <a:r>
              <a:rPr lang="ja-JP" altLang="en-US" sz="2200" kern="1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“委託”</a:t>
            </a: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し</a:t>
            </a:r>
            <a:r>
              <a:rPr lang="ja-JP" altLang="en-US" sz="2200" kern="100" spc="-3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ＤＤｏＳ攻撃</a:t>
            </a: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。サイト閲覧が不能に。</a:t>
            </a:r>
            <a:endParaRPr lang="en-US" altLang="ja-JP" sz="2200" kern="100" spc="-15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広告契約解除等により</a:t>
            </a:r>
            <a:r>
              <a:rPr lang="ja-JP" altLang="en-US" sz="2200" kern="100" spc="-15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数十万円の経済的損失</a:t>
            </a: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。電子計算機損壊等業務妨害で逮捕。</a:t>
            </a:r>
            <a:endParaRPr lang="en-US" altLang="ja-JP" sz="2200" kern="100" spc="-15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②</a:t>
            </a:r>
            <a:r>
              <a:rPr lang="en-US" altLang="ja-JP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2024</a:t>
            </a: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年</a:t>
            </a:r>
            <a:r>
              <a:rPr lang="en-US" altLang="ja-JP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</a:t>
            </a: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月、日本国内の</a:t>
            </a:r>
            <a:r>
              <a:rPr lang="ja-JP" altLang="en-US" sz="2200" kern="100" spc="-15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中学生</a:t>
            </a:r>
            <a:r>
              <a:rPr lang="en-US" altLang="ja-JP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人が、「</a:t>
            </a:r>
            <a:r>
              <a:rPr lang="en-US" altLang="ja-JP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IP</a:t>
            </a: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ストレッサー」というネットサービスを用い、自分の学校に関係する</a:t>
            </a:r>
            <a:endParaRPr lang="en-US" altLang="ja-JP" sz="2200" kern="100" spc="-15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　　ウェブサイトに</a:t>
            </a:r>
            <a:r>
              <a:rPr lang="ja-JP" altLang="en-US" sz="2200" kern="100" spc="-3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ＤＤｏＳ攻撃</a:t>
            </a: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。</a:t>
            </a:r>
            <a:r>
              <a:rPr lang="ja-JP" altLang="en-US" sz="2200" kern="100" spc="-15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「</a:t>
            </a:r>
            <a:r>
              <a:rPr lang="ja-JP" altLang="en-US" sz="2200" kern="100" spc="-3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ＹｏｕＴｕｂｅでＤＤｏＳ</a:t>
            </a:r>
            <a:r>
              <a:rPr lang="ja-JP" altLang="en-US" sz="2200" kern="100" spc="-15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攻撃の動画を見て、かっこいいと思った」</a:t>
            </a:r>
            <a:r>
              <a:rPr lang="ja-JP" altLang="en-US" sz="2200" kern="100" spc="-15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などと供述。</a:t>
            </a:r>
            <a:endParaRPr lang="ja-JP" altLang="en-US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266663" y="2184004"/>
            <a:ext cx="287505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複数の</a:t>
            </a:r>
            <a:r>
              <a:rPr lang="en-US" altLang="ja-JP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乗っ取った</a:t>
            </a:r>
            <a:r>
              <a:rPr lang="en-US" altLang="ja-JP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)PC</a:t>
            </a: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に</a:t>
            </a:r>
            <a:endParaRPr lang="en-US" altLang="ja-JP" kern="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攻撃作業を分散的に（</a:t>
            </a:r>
            <a:r>
              <a:rPr lang="en-US" altLang="ja-JP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Distributed</a:t>
            </a: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）担わせ、</a:t>
            </a:r>
            <a:endParaRPr lang="en-US" altLang="ja-JP" kern="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攻撃先の会社等に対し、</a:t>
            </a:r>
            <a:endParaRPr lang="en-US" altLang="ja-JP" kern="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ja-JP" altLang="en-US" kern="1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大量のアクセス</a:t>
            </a: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7Mbps</a:t>
            </a: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100Gbps</a:t>
            </a:r>
            <a:r>
              <a:rPr lang="en-US" altLang="ja-JP" sz="1100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※</a:t>
            </a:r>
            <a:r>
              <a:rPr lang="ja-JP" altLang="en-US" sz="1100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警察庁調査</a:t>
            </a: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）を行い</a:t>
            </a:r>
            <a:endParaRPr lang="en-US" altLang="ja-JP" kern="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攻撃先のネットワーク機器や</a:t>
            </a:r>
            <a:r>
              <a:rPr lang="ja-JP" altLang="en-US" kern="1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サーバ等に過負荷</a:t>
            </a: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をかけ、</a:t>
            </a:r>
            <a:endParaRPr lang="ja-JP" altLang="en-US" sz="25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2988277" y="2696746"/>
            <a:ext cx="2540364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ja-JP" altLang="en-US" kern="100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</a:t>
            </a:r>
            <a:endParaRPr lang="ja-JP" altLang="en-US" sz="25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76244" y="2153303"/>
            <a:ext cx="348185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Aft>
                <a:spcPts val="0"/>
              </a:spcAft>
            </a:pP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その会社等の顧客や利用者が</a:t>
            </a:r>
            <a:r>
              <a:rPr lang="en-US" altLang="ja-JP" kern="1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HP</a:t>
            </a:r>
            <a:r>
              <a:rPr lang="ja-JP" altLang="en-US" kern="1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等を閲覧・利用すること（</a:t>
            </a:r>
            <a:r>
              <a:rPr lang="en-US" altLang="ja-JP" kern="1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Service)</a:t>
            </a:r>
            <a:r>
              <a:rPr lang="ja-JP" altLang="en-US" kern="1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を邪魔（</a:t>
            </a:r>
            <a:r>
              <a:rPr lang="en-US" altLang="ja-JP" kern="1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Deny</a:t>
            </a:r>
            <a:r>
              <a:rPr lang="ja-JP" altLang="en-US" kern="100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）</a:t>
            </a: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し、機会損失や</a:t>
            </a:r>
            <a:endParaRPr lang="en-US" altLang="ja-JP" kern="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イメージダウンを行う。</a:t>
            </a:r>
            <a:endParaRPr lang="en-US" altLang="ja-JP" kern="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かつては政治目的や嫌がらせがメインだったが、最近は「</a:t>
            </a:r>
            <a:r>
              <a:rPr lang="en-US" altLang="ja-JP" kern="1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DDoS</a:t>
            </a: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攻撃をされたくなかったら、金を払え」 といった</a:t>
            </a:r>
            <a:endParaRPr lang="en-US" altLang="ja-JP" kern="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spcAft>
                <a:spcPts val="0"/>
              </a:spcAft>
            </a:pP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経済犯的“ランサム</a:t>
            </a:r>
            <a:r>
              <a:rPr lang="en-US" altLang="ja-JP" kern="1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DDoS</a:t>
            </a:r>
            <a:r>
              <a:rPr lang="ja-JP" altLang="en-US" kern="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攻撃”も。</a:t>
            </a:r>
            <a:endParaRPr lang="en-US" altLang="ja-JP" kern="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890098" y="1662293"/>
            <a:ext cx="1080000" cy="504000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667398" y="6450271"/>
            <a:ext cx="6495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産経新聞・日本経済新聞・ＮＨＫの報道（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月）等をもとに要約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7831532" y="2139953"/>
            <a:ext cx="4262567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spcAft>
                <a:spcPts val="0"/>
              </a:spcAft>
            </a:pPr>
            <a:r>
              <a:rPr lang="ja-JP" altLang="en-US" sz="22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①</a:t>
            </a:r>
            <a:r>
              <a:rPr lang="ja-JP" altLang="en-US" sz="2200" kern="100" spc="-150" dirty="0">
                <a:solidFill>
                  <a:srgbClr val="C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海外</a:t>
            </a:r>
            <a:r>
              <a:rPr lang="ja-JP" altLang="en-US" sz="22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からのアクセスを</a:t>
            </a:r>
            <a:r>
              <a:rPr lang="ja-JP" altLang="en-US" sz="2200" kern="100" spc="-150" dirty="0">
                <a:solidFill>
                  <a:srgbClr val="C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遮断</a:t>
            </a:r>
            <a:endParaRPr lang="en-US" altLang="ja-JP" sz="2200" kern="100" spc="-150" dirty="0">
              <a:solidFill>
                <a:srgbClr val="C0000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ja-JP" altLang="en-US" sz="22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（</a:t>
            </a:r>
            <a:r>
              <a:rPr lang="ja-JP" altLang="en-US" sz="2200" kern="100" spc="-3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攻撃元の</a:t>
            </a:r>
            <a:r>
              <a:rPr lang="en-US" altLang="ja-JP" sz="2200" kern="100" spc="-3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IP</a:t>
            </a:r>
            <a:r>
              <a:rPr lang="ja-JP" altLang="en-US" sz="2200" kern="100" spc="-3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アドレスは</a:t>
            </a:r>
            <a:r>
              <a:rPr lang="en-US" altLang="ja-JP" sz="2200" kern="100" spc="-3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99</a:t>
            </a:r>
            <a:r>
              <a:rPr lang="ja-JP" altLang="en-US" sz="2200" kern="100" spc="-3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％が　</a:t>
            </a:r>
            <a:endParaRPr lang="en-US" altLang="ja-JP" sz="2200" kern="100" spc="-300" dirty="0">
              <a:solidFill>
                <a:srgbClr val="00206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ja-JP" altLang="en-US" sz="2200" kern="100" spc="-3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海外に割り当てられたもの</a:t>
            </a:r>
            <a:r>
              <a:rPr lang="ja-JP" altLang="en-US" sz="22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）</a:t>
            </a:r>
            <a:endParaRPr lang="en-US" altLang="ja-JP" sz="2200" kern="100" spc="-150" dirty="0">
              <a:solidFill>
                <a:srgbClr val="00206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ja-JP" altLang="en-US" sz="22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②</a:t>
            </a:r>
            <a:r>
              <a:rPr lang="ja-JP" altLang="en-US" sz="2200" spc="-150" dirty="0">
                <a:solidFill>
                  <a:srgbClr val="C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ＷＡＦ</a:t>
            </a:r>
            <a:r>
              <a:rPr lang="ja-JP" altLang="en-US" sz="22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（</a:t>
            </a:r>
            <a:r>
              <a:rPr lang="en-US" altLang="ja-JP" sz="22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Web Application </a:t>
            </a: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ja-JP" altLang="en-US" sz="22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en-US" altLang="ja-JP" sz="22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Firewall</a:t>
            </a:r>
            <a:r>
              <a:rPr lang="ja-JP" altLang="en-US" sz="22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）等の導入</a:t>
            </a:r>
            <a:endParaRPr lang="en-US" altLang="ja-JP" sz="2200" spc="-150" dirty="0">
              <a:solidFill>
                <a:srgbClr val="00206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ja-JP" altLang="en-US" sz="22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③</a:t>
            </a:r>
            <a:r>
              <a:rPr lang="ja-JP" altLang="en-US" sz="2200" kern="100" spc="-3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サーバの設定で、同一</a:t>
            </a:r>
            <a:r>
              <a:rPr lang="en-US" altLang="ja-JP" sz="2200" kern="100" spc="-3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IP</a:t>
            </a:r>
            <a:r>
              <a:rPr lang="ja-JP" altLang="en-US" sz="2200" kern="100" spc="-3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アドレス</a:t>
            </a:r>
            <a:endParaRPr lang="en-US" altLang="ja-JP" sz="2200" kern="100" spc="-300" dirty="0">
              <a:solidFill>
                <a:srgbClr val="00206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ja-JP" altLang="en-US" sz="2200" kern="100" spc="-3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からの</a:t>
            </a:r>
            <a:r>
              <a:rPr lang="ja-JP" altLang="en-US" sz="2200" kern="100" spc="-300" dirty="0">
                <a:solidFill>
                  <a:srgbClr val="C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アクセス回数制限</a:t>
            </a:r>
            <a:r>
              <a:rPr lang="ja-JP" altLang="en-US" sz="2200" kern="100" spc="-3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。</a:t>
            </a:r>
            <a:endParaRPr lang="en-US" altLang="ja-JP" sz="2200" kern="100" spc="-300" dirty="0">
              <a:solidFill>
                <a:srgbClr val="00206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ja-JP" altLang="en-US" sz="2200" kern="100" spc="-3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200" kern="100" spc="-300" dirty="0">
                <a:solidFill>
                  <a:srgbClr val="C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タイムアウト設定</a:t>
            </a:r>
            <a:r>
              <a:rPr lang="ja-JP" altLang="en-US" sz="2200" kern="100" spc="-30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。</a:t>
            </a:r>
            <a:endParaRPr lang="en-US" altLang="ja-JP" sz="2200" kern="100" spc="-300" dirty="0">
              <a:solidFill>
                <a:srgbClr val="002060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8952514" y="1671822"/>
            <a:ext cx="3226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警察庁「</a:t>
            </a:r>
            <a:r>
              <a:rPr lang="en-US" altLang="ja-JP" sz="12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DDoS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攻撃への対策について」</a:t>
            </a:r>
            <a:endParaRPr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（令和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日）から抜粋・要約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4314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126087" y="83318"/>
            <a:ext cx="11968013" cy="79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6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サイバー攻撃の攻撃手法</a:t>
            </a:r>
          </a:p>
        </p:txBody>
      </p:sp>
      <p:sp>
        <p:nvSpPr>
          <p:cNvPr id="21" name="正方形/長方形 20"/>
          <p:cNvSpPr/>
          <p:nvPr/>
        </p:nvSpPr>
        <p:spPr>
          <a:xfrm>
            <a:off x="0" y="865275"/>
            <a:ext cx="120941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u="sng" kern="100" spc="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ウイルス感染詐欺・パソコンサポート詐欺</a:t>
            </a:r>
            <a:endParaRPr lang="ja-JP" altLang="en-US" sz="3600" spc="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0889190" y="6298508"/>
            <a:ext cx="1204912" cy="365125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14</a:t>
            </a:fld>
            <a:endParaRPr kumimoji="1" lang="ja-JP" altLang="en-US" sz="6600" dirty="0"/>
          </a:p>
        </p:txBody>
      </p:sp>
      <p:sp>
        <p:nvSpPr>
          <p:cNvPr id="18" name="正方形/長方形 17"/>
          <p:cNvSpPr/>
          <p:nvPr/>
        </p:nvSpPr>
        <p:spPr>
          <a:xfrm>
            <a:off x="236742" y="1569505"/>
            <a:ext cx="972000" cy="576000"/>
          </a:xfrm>
          <a:prstGeom prst="rect">
            <a:avLst/>
          </a:prstGeom>
          <a:solidFill>
            <a:srgbClr val="C00000"/>
          </a:solidFill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実例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461319" y="1554942"/>
            <a:ext cx="1044000" cy="553998"/>
          </a:xfrm>
          <a:prstGeom prst="rect">
            <a:avLst/>
          </a:prstGeom>
          <a:solidFill>
            <a:srgbClr val="00B050"/>
          </a:solidFill>
        </p:spPr>
        <p:txBody>
          <a:bodyPr wrap="square" lIns="0" tIns="0" rIns="0" bIns="0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36742" y="2660947"/>
            <a:ext cx="495687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独立行政法人情報処理推進機構（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IPA)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公式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サイトより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7" y="3263295"/>
            <a:ext cx="4661039" cy="3400223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586922" y="6509187"/>
            <a:ext cx="2981225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大阪府警察本部　公式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サイトより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b="42942"/>
          <a:stretch/>
        </p:blipFill>
        <p:spPr>
          <a:xfrm>
            <a:off x="1348908" y="1538097"/>
            <a:ext cx="3438218" cy="1239358"/>
          </a:xfrm>
          <a:prstGeom prst="rect">
            <a:avLst/>
          </a:prstGeom>
        </p:spPr>
      </p:pic>
      <p:sp>
        <p:nvSpPr>
          <p:cNvPr id="4" name="下矢印 3"/>
          <p:cNvSpPr/>
          <p:nvPr/>
        </p:nvSpPr>
        <p:spPr>
          <a:xfrm>
            <a:off x="1814056" y="2987861"/>
            <a:ext cx="1328468" cy="361793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99226" y="1540972"/>
            <a:ext cx="56927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👉通常のセキュリティソフトや </a:t>
            </a:r>
            <a:r>
              <a:rPr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OS</a:t>
            </a: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では、不審サイトや</a:t>
            </a:r>
            <a:endParaRPr lang="en-US" altLang="ja-JP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　不正アプリを検出した事実の</a:t>
            </a:r>
            <a:r>
              <a:rPr lang="ja-JP" altLang="en-US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通知を表示するだけ</a:t>
            </a: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lang="en-US" altLang="ja-JP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000"/>
              </a:lnSpc>
            </a:pP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電話問い合せ、アプリのダウンロードを</a:t>
            </a:r>
            <a:r>
              <a:rPr lang="ja-JP" altLang="en-US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促すことはない</a:t>
            </a: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kumimoji="1" lang="ja-JP" altLang="en-US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047050" y="2524798"/>
            <a:ext cx="411480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2800" b="1" u="sng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警告画面を閉じる方法</a:t>
            </a:r>
            <a:endParaRPr kumimoji="1" lang="ja-JP" altLang="en-US" sz="2800" b="1" u="sng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 rotWithShape="1">
          <a:blip r:embed="rId4"/>
          <a:srcRect r="51716"/>
          <a:stretch/>
        </p:blipFill>
        <p:spPr>
          <a:xfrm>
            <a:off x="5757595" y="3151275"/>
            <a:ext cx="1684605" cy="1280044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5511458" y="2831567"/>
            <a:ext cx="6409846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ja-JP" altLang="en-US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①左上の</a:t>
            </a:r>
            <a:r>
              <a:rPr kumimoji="1" lang="en-US" altLang="ja-JP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ESC</a:t>
            </a:r>
            <a:r>
              <a:rPr kumimoji="1" lang="ja-JP" altLang="en-US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キーを３秒程押す　②右上に表示された</a:t>
            </a:r>
            <a:r>
              <a:rPr kumimoji="1" lang="en-US" altLang="ja-JP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×</a:t>
            </a:r>
            <a:r>
              <a:rPr kumimoji="1" lang="ja-JP" altLang="en-US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を押す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/>
          <a:srcRect b="7888"/>
          <a:stretch/>
        </p:blipFill>
        <p:spPr>
          <a:xfrm>
            <a:off x="8957697" y="3122701"/>
            <a:ext cx="2781956" cy="1424968"/>
          </a:xfrm>
          <a:prstGeom prst="rect">
            <a:avLst/>
          </a:prstGeom>
        </p:spPr>
      </p:pic>
      <p:sp>
        <p:nvSpPr>
          <p:cNvPr id="24" name="テキスト ボックス 23"/>
          <p:cNvSpPr txBox="1"/>
          <p:nvPr/>
        </p:nvSpPr>
        <p:spPr>
          <a:xfrm>
            <a:off x="4686828" y="4256912"/>
            <a:ext cx="4956877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独立行政法人情報処理推進機構公式</a:t>
            </a:r>
            <a:r>
              <a:rPr kumimoji="1"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Web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サイトより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528653" y="4647790"/>
            <a:ext cx="6442600" cy="760071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tIns="72000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altLang="ja-JP" sz="22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IPA</a:t>
            </a:r>
            <a:r>
              <a:rPr lang="ja-JP" altLang="en-US" sz="22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「情報セキュリティ安心相談窓口」</a:t>
            </a:r>
            <a:endParaRPr lang="en-US" altLang="ja-JP" sz="2200" b="1" dirty="0">
              <a:solidFill>
                <a:srgbClr val="00B05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500"/>
              </a:lnSpc>
            </a:pPr>
            <a:r>
              <a:rPr lang="en-US" altLang="ja-JP" sz="27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03-5978-7509</a:t>
            </a:r>
            <a:r>
              <a:rPr lang="ja-JP" altLang="en-US" sz="27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7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anshin@ipa.go.jp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5461318" y="5588471"/>
            <a:ext cx="1703948" cy="307777"/>
          </a:xfrm>
          <a:prstGeom prst="rect">
            <a:avLst/>
          </a:prstGeom>
          <a:solidFill>
            <a:srgbClr val="00B050"/>
          </a:solidFill>
        </p:spPr>
        <p:txBody>
          <a:bodyPr wrap="square" lIns="36000" tIns="0" rIns="36000" bIns="0">
            <a:spAutoFit/>
          </a:bodyPr>
          <a:lstStyle/>
          <a:p>
            <a:pPr algn="ctr">
              <a:lnSpc>
                <a:spcPts val="2400"/>
              </a:lnSpc>
              <a:spcAft>
                <a:spcPts val="0"/>
              </a:spcAft>
            </a:pPr>
            <a:r>
              <a:rPr lang="ja-JP" altLang="en-US" sz="22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今後の対策</a:t>
            </a:r>
            <a:endParaRPr lang="ja-JP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461318" y="5845448"/>
            <a:ext cx="6131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altLang="ja-JP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2024</a:t>
            </a:r>
            <a:r>
              <a:rPr lang="ja-JP" altLang="en-US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年夏頃から上記対応が効かない新種の手口が！</a:t>
            </a:r>
            <a:endParaRPr lang="en-US" altLang="ja-JP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この場合、データを救い出したうえでＯＳの</a:t>
            </a:r>
            <a:endParaRPr lang="en-US" altLang="ja-JP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Aft>
                <a:spcPts val="0"/>
              </a:spcAft>
            </a:pPr>
            <a:r>
              <a:rPr lang="ja-JP" altLang="en-US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クリアインストール等が必要（専門業者に委託）</a:t>
            </a:r>
            <a:endParaRPr lang="en-US" altLang="ja-JP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1591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321844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z="6600" smtClean="0"/>
              <a:pPr/>
              <a:t>15</a:t>
            </a:fld>
            <a:endParaRPr lang="en-US" sz="6600" dirty="0"/>
          </a:p>
        </p:txBody>
      </p:sp>
      <p:sp>
        <p:nvSpPr>
          <p:cNvPr id="6" name="正方形/長方形 5"/>
          <p:cNvSpPr/>
          <p:nvPr/>
        </p:nvSpPr>
        <p:spPr>
          <a:xfrm>
            <a:off x="328936" y="1546311"/>
            <a:ext cx="11518449" cy="357578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36000" anchor="ctr">
            <a:spAutoFit/>
          </a:bodyPr>
          <a:lstStyle/>
          <a:p>
            <a:pPr algn="ctr">
              <a:lnSpc>
                <a:spcPts val="9200"/>
              </a:lnSpc>
            </a:pPr>
            <a:r>
              <a:rPr lang="ja-JP" altLang="en-US" sz="7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実在する中小企業での</a:t>
            </a:r>
            <a:endParaRPr lang="en-US" altLang="ja-JP" sz="72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9200"/>
              </a:lnSpc>
            </a:pPr>
            <a:r>
              <a:rPr lang="ja-JP" altLang="en-US" sz="7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サイバー攻撃被害</a:t>
            </a:r>
            <a:endParaRPr lang="en-US" altLang="ja-JP" sz="72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9200"/>
              </a:lnSpc>
            </a:pPr>
            <a:r>
              <a:rPr lang="ja-JP" altLang="en-US" sz="7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（事例）</a:t>
            </a:r>
          </a:p>
        </p:txBody>
      </p:sp>
    </p:spTree>
    <p:extLst>
      <p:ext uri="{BB962C8B-B14F-4D97-AF65-F5344CB8AC3E}">
        <p14:creationId xmlns:p14="http://schemas.microsoft.com/office/powerpoint/2010/main" val="1737427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221517" y="6398410"/>
            <a:ext cx="9098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大阪商工会議所・神戸大学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他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「中小企業を狙ったサイバー攻撃の実態を調査・分析する実証事業」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2018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221517" y="1209332"/>
          <a:ext cx="11729517" cy="5046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3093">
                  <a:extLst>
                    <a:ext uri="{9D8B030D-6E8A-4147-A177-3AD203B41FA5}">
                      <a16:colId xmlns:a16="http://schemas.microsoft.com/office/drawing/2014/main" val="691203408"/>
                    </a:ext>
                  </a:extLst>
                </a:gridCol>
                <a:gridCol w="5246370">
                  <a:extLst>
                    <a:ext uri="{9D8B030D-6E8A-4147-A177-3AD203B41FA5}">
                      <a16:colId xmlns:a16="http://schemas.microsoft.com/office/drawing/2014/main" val="4256913261"/>
                    </a:ext>
                  </a:extLst>
                </a:gridCol>
                <a:gridCol w="4110054">
                  <a:extLst>
                    <a:ext uri="{9D8B030D-6E8A-4147-A177-3AD203B41FA5}">
                      <a16:colId xmlns:a16="http://schemas.microsoft.com/office/drawing/2014/main" val="3015580089"/>
                    </a:ext>
                  </a:extLst>
                </a:gridCol>
              </a:tblGrid>
              <a:tr h="575506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938495"/>
                  </a:ext>
                </a:extLst>
              </a:tr>
              <a:tr h="1659598">
                <a:tc>
                  <a:txBody>
                    <a:bodyPr/>
                    <a:lstStyle/>
                    <a:p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Ａ社（大阪府</a:t>
                      </a: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  <a:endParaRPr kumimoji="1" lang="en-US" altLang="zh-TW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金属製品製造業</a:t>
                      </a:r>
                      <a:endParaRPr kumimoji="1" lang="en-US" altLang="zh-TW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従業員</a:t>
                      </a:r>
                      <a:r>
                        <a:rPr kumimoji="1" lang="en-US" altLang="zh-TW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zh-TW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</a:t>
                      </a:r>
                    </a:p>
                    <a:p>
                      <a:endParaRPr kumimoji="1" lang="ja-JP" altLang="en-US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●</a:t>
                      </a:r>
                      <a:r>
                        <a:rPr kumimoji="1" lang="ja-JP" altLang="en-US" sz="2400" b="1" spc="-150" dirty="0"/>
                        <a:t>ラトビア共和国内から管理者パスワで</a:t>
                      </a:r>
                      <a:endParaRPr kumimoji="1" lang="en-US" altLang="ja-JP" sz="2400" b="1" spc="-150" dirty="0"/>
                    </a:p>
                    <a:p>
                      <a:r>
                        <a:rPr kumimoji="1" lang="ja-JP" altLang="en-US" sz="2400" b="1" spc="-150" dirty="0"/>
                        <a:t>　</a:t>
                      </a:r>
                      <a:r>
                        <a:rPr kumimoji="1" lang="ja-JP" altLang="en-US" sz="2400" b="1" spc="-150" baseline="0" dirty="0"/>
                        <a:t> </a:t>
                      </a:r>
                      <a:r>
                        <a:rPr kumimoji="1" lang="ja-JP" altLang="en-US" sz="2400" b="1" spc="-150" dirty="0"/>
                        <a:t>ログインされＰＣが遠隔操作されていた。</a:t>
                      </a:r>
                    </a:p>
                    <a:p>
                      <a:r>
                        <a:rPr kumimoji="1" lang="ja-JP" altLang="en-US" sz="2400" b="1" dirty="0"/>
                        <a:t>●ラトビアに営業所も現地工場も取引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2400" b="1" dirty="0"/>
                        <a:t>　 先もなく、社員の出張経験も無い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●リモートデスクトップ機能の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2400" b="1" dirty="0"/>
                        <a:t>　 無効化／</a:t>
                      </a:r>
                      <a:r>
                        <a:rPr kumimoji="1" lang="en-US" altLang="ja-JP" sz="2400" b="1" dirty="0"/>
                        <a:t>3389</a:t>
                      </a:r>
                      <a:r>
                        <a:rPr kumimoji="1" lang="ja-JP" altLang="en-US" sz="2400" b="1" dirty="0"/>
                        <a:t>番ポート閉鎖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2400" b="1" dirty="0"/>
                        <a:t>●接続端末の限定化</a:t>
                      </a:r>
                      <a:r>
                        <a:rPr kumimoji="1" lang="en-US" altLang="ja-JP" sz="2400" b="1" dirty="0"/>
                        <a:t>(</a:t>
                      </a:r>
                      <a:r>
                        <a:rPr kumimoji="1" lang="ja-JP" altLang="en-US" sz="2400" b="1" dirty="0"/>
                        <a:t>利用</a:t>
                      </a:r>
                      <a:r>
                        <a:rPr kumimoji="1" lang="en-US" altLang="ja-JP" sz="2400" b="1" dirty="0"/>
                        <a:t>IP</a:t>
                      </a:r>
                    </a:p>
                    <a:p>
                      <a:r>
                        <a:rPr kumimoji="1" lang="ja-JP" altLang="en-US" sz="2400" b="1" dirty="0"/>
                        <a:t>　 アドレスを限定</a:t>
                      </a:r>
                      <a:r>
                        <a:rPr kumimoji="1" lang="en-US" altLang="ja-JP" sz="2400" b="1" dirty="0"/>
                        <a:t>)</a:t>
                      </a:r>
                      <a:endParaRPr kumimoji="1" lang="ja-JP" altLang="en-US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8069934"/>
                  </a:ext>
                </a:extLst>
              </a:tr>
              <a:tr h="1257158">
                <a:tc>
                  <a:txBody>
                    <a:bodyPr/>
                    <a:lstStyle/>
                    <a:p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Ｂ社（大阪府</a:t>
                      </a:r>
                      <a:r>
                        <a:rPr kumimoji="1" lang="en-US" altLang="zh-TW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</a:p>
                    <a:p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土木工事業</a:t>
                      </a:r>
                      <a:endParaRPr kumimoji="1" lang="en-US" altLang="zh-TW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従業員</a:t>
                      </a:r>
                      <a:r>
                        <a:rPr kumimoji="1" lang="en-US" altLang="zh-TW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</a:t>
                      </a:r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zh-TW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</a:t>
                      </a:r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</a:t>
                      </a:r>
                      <a:endParaRPr kumimoji="1" lang="ja-JP" altLang="en-US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●ＰＣがコンピュータウイルスを</a:t>
                      </a:r>
                      <a:r>
                        <a:rPr kumimoji="1" lang="ja-JP" altLang="en-US" sz="2400" b="1" dirty="0" err="1"/>
                        <a:t>配布す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2400" b="1" dirty="0"/>
                        <a:t>　 </a:t>
                      </a:r>
                      <a:r>
                        <a:rPr kumimoji="1" lang="ja-JP" altLang="en-US" sz="2400" b="1" dirty="0" err="1"/>
                        <a:t>る</a:t>
                      </a:r>
                      <a:r>
                        <a:rPr kumimoji="1" lang="ja-JP" altLang="en-US" sz="2400" b="1" dirty="0"/>
                        <a:t>としてブラックリストに掲載されてい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2400" b="1" dirty="0"/>
                        <a:t>　</a:t>
                      </a:r>
                      <a:r>
                        <a:rPr kumimoji="1" lang="ja-JP" altLang="en-US" sz="2400" b="1" baseline="0" dirty="0"/>
                        <a:t> </a:t>
                      </a:r>
                      <a:r>
                        <a:rPr kumimoji="1" lang="ja-JP" altLang="en-US" sz="2400" b="1" dirty="0" err="1"/>
                        <a:t>る</a:t>
                      </a:r>
                      <a:r>
                        <a:rPr kumimoji="1" lang="ja-JP" altLang="en-US" sz="2400" b="1" dirty="0"/>
                        <a:t>悪性サイトと通信していた</a:t>
                      </a:r>
                      <a:r>
                        <a:rPr kumimoji="1" lang="ja-JP" altLang="en-US" b="1" dirty="0"/>
                        <a:t>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●</a:t>
                      </a:r>
                      <a:r>
                        <a:rPr kumimoji="1" lang="ja-JP" altLang="en-US" sz="2400" b="1" spc="-150" dirty="0"/>
                        <a:t>ネット広告のクリック、不明</a:t>
                      </a:r>
                      <a:endParaRPr kumimoji="1" lang="en-US" altLang="ja-JP" sz="2400" b="1" spc="-150" dirty="0"/>
                    </a:p>
                    <a:p>
                      <a:r>
                        <a:rPr kumimoji="1" lang="ja-JP" altLang="en-US" sz="2400" b="1" spc="-150" dirty="0"/>
                        <a:t>　  ツールのインストールを避ける</a:t>
                      </a:r>
                      <a:endParaRPr kumimoji="1" lang="en-US" altLang="ja-JP" sz="2400" b="1" spc="-150" dirty="0"/>
                    </a:p>
                    <a:p>
                      <a:r>
                        <a:rPr kumimoji="1" lang="ja-JP" altLang="en-US" sz="2400" b="1" dirty="0"/>
                        <a:t>●不審メールの添付ファイル　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2400" b="1" dirty="0"/>
                        <a:t>　　や</a:t>
                      </a:r>
                      <a:r>
                        <a:rPr kumimoji="1" lang="en-US" altLang="ja-JP" sz="2400" b="1" dirty="0"/>
                        <a:t>URL</a:t>
                      </a:r>
                      <a:r>
                        <a:rPr kumimoji="1" lang="ja-JP" altLang="en-US" sz="2400" b="1" dirty="0"/>
                        <a:t>を開かない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852976"/>
                  </a:ext>
                </a:extLst>
              </a:tr>
              <a:tr h="12571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/>
                        <a:t>Ｃ社（大阪府）</a:t>
                      </a:r>
                      <a:endParaRPr kumimoji="1" lang="en-US" altLang="ja-JP" sz="24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spc="-300" dirty="0"/>
                        <a:t>医療用器具製造業</a:t>
                      </a:r>
                      <a:endParaRPr kumimoji="1" lang="en-US" altLang="ja-JP" sz="2400" b="1" spc="-3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dirty="0"/>
                        <a:t>従業員</a:t>
                      </a:r>
                      <a:r>
                        <a:rPr kumimoji="1" lang="en-US" altLang="ja-JP" sz="2400" b="1" dirty="0"/>
                        <a:t>80</a:t>
                      </a:r>
                      <a:r>
                        <a:rPr kumimoji="1" lang="ja-JP" altLang="en-US" sz="2400" b="1" dirty="0"/>
                        <a:t>～</a:t>
                      </a:r>
                      <a:r>
                        <a:rPr kumimoji="1" lang="en-US" altLang="ja-JP" sz="2400" b="1" dirty="0"/>
                        <a:t>90</a:t>
                      </a:r>
                      <a:r>
                        <a:rPr kumimoji="1" lang="ja-JP" altLang="en-US" sz="2400" b="1" dirty="0"/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●バックドアを作るために利用されるコ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2400" b="1" dirty="0"/>
                        <a:t>　  ンピュータウイルス</a:t>
                      </a:r>
                      <a:r>
                        <a:rPr kumimoji="1" lang="en-US" altLang="ja-JP" sz="2400" b="1" dirty="0"/>
                        <a:t>Gh0stRAT</a:t>
                      </a:r>
                      <a:r>
                        <a:rPr kumimoji="1" lang="ja-JP" altLang="en-US" sz="2400" b="1" dirty="0"/>
                        <a:t>による</a:t>
                      </a:r>
                      <a:endParaRPr kumimoji="1" lang="en-US" altLang="ja-JP" sz="2400" b="1" dirty="0"/>
                    </a:p>
                    <a:p>
                      <a:r>
                        <a:rPr kumimoji="1" lang="en-US" altLang="ja-JP" sz="2400" b="1" dirty="0"/>
                        <a:t>    </a:t>
                      </a:r>
                      <a:r>
                        <a:rPr kumimoji="1" lang="ja-JP" altLang="en-US" sz="2400" b="1" dirty="0"/>
                        <a:t>悪性サーバからの指令の通信検知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/>
                        <a:t>●ＵＴＭによる出入口防御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2400" b="1" dirty="0"/>
                        <a:t>●ＥＤＲによる端末での早期検</a:t>
                      </a:r>
                      <a:endParaRPr kumimoji="1" lang="en-US" altLang="ja-JP" sz="2400" b="1" dirty="0"/>
                    </a:p>
                    <a:p>
                      <a:r>
                        <a:rPr kumimoji="1" lang="ja-JP" altLang="en-US" sz="2400" b="1" dirty="0"/>
                        <a:t>　</a:t>
                      </a:r>
                      <a:r>
                        <a:rPr kumimoji="1" lang="ja-JP" altLang="en-US" sz="2400" b="1" baseline="0" dirty="0"/>
                        <a:t> </a:t>
                      </a:r>
                      <a:r>
                        <a:rPr kumimoji="1" lang="ja-JP" altLang="en-US" sz="2400" b="1" dirty="0"/>
                        <a:t>知・隔離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523151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269331" y="6249678"/>
            <a:ext cx="2743200" cy="365125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16</a:t>
            </a:fld>
            <a:endParaRPr kumimoji="1" lang="ja-JP" altLang="en-US" sz="6600" dirty="0"/>
          </a:p>
        </p:txBody>
      </p:sp>
      <p:sp>
        <p:nvSpPr>
          <p:cNvPr id="8" name="正方形/長方形 7"/>
          <p:cNvSpPr/>
          <p:nvPr/>
        </p:nvSpPr>
        <p:spPr>
          <a:xfrm>
            <a:off x="252689" y="114605"/>
            <a:ext cx="11698345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6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実在中小企業での攻撃・被害実例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2103071" y="1215727"/>
            <a:ext cx="1194372" cy="5760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ts val="37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実例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9364591" y="1227410"/>
            <a:ext cx="1194372" cy="54000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ts val="37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34945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842836"/>
              </p:ext>
            </p:extLst>
          </p:nvPr>
        </p:nvGraphicFramePr>
        <p:xfrm>
          <a:off x="252690" y="1225965"/>
          <a:ext cx="11759842" cy="5423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228">
                  <a:extLst>
                    <a:ext uri="{9D8B030D-6E8A-4147-A177-3AD203B41FA5}">
                      <a16:colId xmlns:a16="http://schemas.microsoft.com/office/drawing/2014/main" val="691203408"/>
                    </a:ext>
                  </a:extLst>
                </a:gridCol>
                <a:gridCol w="5259934">
                  <a:extLst>
                    <a:ext uri="{9D8B030D-6E8A-4147-A177-3AD203B41FA5}">
                      <a16:colId xmlns:a16="http://schemas.microsoft.com/office/drawing/2014/main" val="4256913261"/>
                    </a:ext>
                  </a:extLst>
                </a:gridCol>
                <a:gridCol w="4120680">
                  <a:extLst>
                    <a:ext uri="{9D8B030D-6E8A-4147-A177-3AD203B41FA5}">
                      <a16:colId xmlns:a16="http://schemas.microsoft.com/office/drawing/2014/main" val="3015580089"/>
                    </a:ext>
                  </a:extLst>
                </a:gridCol>
              </a:tblGrid>
              <a:tr h="574555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938495"/>
                  </a:ext>
                </a:extLst>
              </a:tr>
              <a:tr h="1734323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Ｄ</a:t>
                      </a:r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社（大阪府</a:t>
                      </a: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  <a:endParaRPr kumimoji="1" lang="en-US" altLang="ja-JP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zh-TW" altLang="en-US" sz="2400" b="1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機械製造業</a:t>
                      </a:r>
                      <a:endParaRPr kumimoji="1" lang="en-US" altLang="zh-TW" sz="2400" b="1" spc="-1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zh-TW" altLang="en-US" sz="2400" b="1" spc="-3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従業員</a:t>
                      </a:r>
                      <a:r>
                        <a:rPr kumimoji="1" lang="en-US" altLang="zh-TW" sz="2400" b="1" spc="-3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r>
                        <a:rPr kumimoji="1" lang="zh-TW" altLang="en-US" sz="2400" b="1" spc="-3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zh-TW" sz="2400" b="1" spc="-3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150</a:t>
                      </a:r>
                      <a:r>
                        <a:rPr kumimoji="1" lang="zh-TW" altLang="en-US" sz="2400" b="1" spc="-3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</a:t>
                      </a:r>
                      <a:endParaRPr kumimoji="1" lang="ja-JP" altLang="en-US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●ファイアウォールの脆弱性からランサ</a:t>
                      </a:r>
                      <a:endParaRPr kumimoji="1" lang="en-US" altLang="ja-JP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kumimoji="1" lang="ja-JP" altLang="en-US" sz="2400" b="1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ムウエアに感染し不正暗号化。</a:t>
                      </a:r>
                      <a:endParaRPr kumimoji="1" lang="en-US" altLang="ja-JP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●復旧</a:t>
                      </a:r>
                      <a:r>
                        <a:rPr kumimoji="1" lang="en-US" altLang="ja-JP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2000</a:t>
                      </a: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万円を要した</a:t>
                      </a:r>
                      <a:endParaRPr kumimoji="1" lang="en-US" altLang="ja-JP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en-US" altLang="ja-JP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※</a:t>
                      </a: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大手ＩＴベンダに丸投げだった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●事前対策：バックアップ</a:t>
                      </a:r>
                      <a:r>
                        <a:rPr kumimoji="1" lang="en-US" altLang="ja-JP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(</a:t>
                      </a: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オフ</a:t>
                      </a:r>
                      <a:endParaRPr kumimoji="1" lang="en-US" altLang="ja-JP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</a:t>
                      </a:r>
                      <a:r>
                        <a:rPr kumimoji="1" lang="ja-JP" altLang="en-US" sz="2400" b="1" baseline="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</a:t>
                      </a: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ライン</a:t>
                      </a:r>
                      <a:r>
                        <a:rPr kumimoji="1" lang="en-US" altLang="ja-JP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)</a:t>
                      </a: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・リストア訓練</a:t>
                      </a:r>
                      <a:endParaRPr kumimoji="1" lang="en-US" altLang="ja-JP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●渦中対策：即ＬＡＮ線を抜く</a:t>
                      </a:r>
                      <a:endParaRPr kumimoji="1" lang="en-US" altLang="ja-JP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●事後対策：</a:t>
                      </a:r>
                      <a:r>
                        <a:rPr kumimoji="1" lang="ja-JP" altLang="en-US" sz="2400" b="1" spc="-3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「ＮｏＭｏｒｅＬａｎｓｏｍ」</a:t>
                      </a:r>
                      <a:endParaRPr kumimoji="1" lang="en-US" altLang="ja-JP" sz="2400" b="1" spc="-3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kumimoji="1" lang="en-US" altLang="ja-JP" sz="2400" b="1" spc="-3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 </a:t>
                      </a: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で復号を試みる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069934"/>
                  </a:ext>
                </a:extLst>
              </a:tr>
              <a:tr h="1533118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Ｅ</a:t>
                      </a:r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社（大阪府</a:t>
                      </a: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  <a:endParaRPr kumimoji="1" lang="en-US" altLang="ja-JP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塗料</a:t>
                      </a:r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卸売業</a:t>
                      </a:r>
                      <a:endParaRPr kumimoji="1" lang="en-US" altLang="zh-TW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従業員</a:t>
                      </a:r>
                      <a:r>
                        <a:rPr kumimoji="1" lang="en-US" altLang="zh-TW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70</a:t>
                      </a:r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～</a:t>
                      </a:r>
                      <a:r>
                        <a:rPr kumimoji="1" lang="en-US" altLang="zh-TW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</a:t>
                      </a:r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</a:t>
                      </a:r>
                      <a:r>
                        <a:rPr kumimoji="1" lang="ja-JP" altLang="en-US" sz="2400" b="1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社員のメルアドでスパムメールが大量</a:t>
                      </a:r>
                      <a:endParaRPr kumimoji="1" lang="en-US" altLang="ja-JP" sz="2400" b="1" spc="-1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en-US" altLang="ja-JP" sz="2400" b="1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 </a:t>
                      </a:r>
                      <a:r>
                        <a:rPr kumimoji="1" lang="ja-JP" altLang="en-US" sz="2400" b="1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にばらまかれ、取引先のメールサーバ</a:t>
                      </a:r>
                      <a:endParaRPr kumimoji="1" lang="en-US" altLang="ja-JP" sz="2400" b="1" spc="-1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en-US" altLang="ja-JP" sz="2400" b="1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</a:t>
                      </a:r>
                      <a:r>
                        <a:rPr kumimoji="1" lang="ja-JP" altLang="en-US" sz="2400" b="1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に </a:t>
                      </a:r>
                      <a:r>
                        <a:rPr kumimoji="1" lang="ja-JP" altLang="en-US" sz="2400" b="1" spc="-150" dirty="0" err="1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て</a:t>
                      </a:r>
                      <a:r>
                        <a:rPr kumimoji="1" lang="ja-JP" altLang="en-US" sz="2400" b="1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同社ドメインが迷惑メール登録され</a:t>
                      </a:r>
                      <a:endParaRPr kumimoji="1" lang="en-US" altLang="ja-JP" sz="2400" b="1" spc="-1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en-US" altLang="ja-JP" sz="2400" b="1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    </a:t>
                      </a:r>
                      <a:r>
                        <a:rPr kumimoji="1" lang="ja-JP" altLang="en-US" sz="2400" b="1" spc="-15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てしまいメール受信拒否が発生</a:t>
                      </a:r>
                      <a:endParaRPr kumimoji="1" lang="en-US" altLang="ja-JP" sz="2400" b="1" spc="-15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●怪しい添付ファイルは開か</a:t>
                      </a:r>
                      <a:endParaRPr kumimoji="1" lang="en-US" altLang="ja-JP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　 ない。マクロは有効にしない</a:t>
                      </a:r>
                      <a:endParaRPr kumimoji="1" lang="en-US" altLang="ja-JP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●定期的なメール訓練の実施</a:t>
                      </a:r>
                      <a:endParaRPr kumimoji="1" lang="en-US" altLang="ja-JP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852976"/>
                  </a:ext>
                </a:extLst>
              </a:tr>
              <a:tr h="15738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Ｆ</a:t>
                      </a:r>
                      <a:r>
                        <a:rPr kumimoji="1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社（大阪府</a:t>
                      </a: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）</a:t>
                      </a:r>
                      <a:endParaRPr kumimoji="1" lang="en-US" altLang="ja-JP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印刷物卸小売</a:t>
                      </a:r>
                      <a:r>
                        <a:rPr kumimoji="1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業</a:t>
                      </a:r>
                      <a:endParaRPr kumimoji="1" lang="en-US" altLang="zh-TW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従業員</a:t>
                      </a: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10</a:t>
                      </a:r>
                      <a:r>
                        <a:rPr kumimoji="1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～</a:t>
                      </a: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20</a:t>
                      </a:r>
                      <a:r>
                        <a:rPr kumimoji="1" lang="zh-TW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人</a:t>
                      </a:r>
                    </a:p>
                    <a:p>
                      <a:endParaRPr lang="ja-JP" altLang="en-US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●</a:t>
                      </a: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WordPress</a:t>
                      </a: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で作成されたＨＰが</a:t>
                      </a:r>
                      <a:r>
                        <a:rPr kumimoji="1" lang="ja-JP" alt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乗っ</a:t>
                      </a: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取</a:t>
                      </a:r>
                      <a:endParaRPr kumimoji="1" lang="en-US" altLang="ja-JP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　 られ、他社の通販サイト（これも</a:t>
                      </a:r>
                      <a:r>
                        <a:rPr kumimoji="1" lang="ja-JP" alt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乗っ</a:t>
                      </a:r>
                      <a:endParaRPr kumimoji="1" lang="en-US" altLang="ja-JP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　 取られている）に改竄された</a:t>
                      </a:r>
                      <a:endParaRPr kumimoji="1" lang="en-US" altLang="ja-JP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27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※</a:t>
                      </a: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大阪府警からの連絡で発覚</a:t>
                      </a:r>
                      <a:endParaRPr lang="ja-JP" altLang="en-US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600"/>
                        </a:lnSpc>
                      </a:pP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●「</a:t>
                      </a:r>
                      <a:r>
                        <a:rPr kumimoji="1" lang="en-US" altLang="ja-JP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isitwp</a:t>
                      </a: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」</a:t>
                      </a:r>
                      <a:r>
                        <a:rPr kumimoji="1" lang="ja-JP" altLang="en-US" sz="2400" b="1" i="0" u="none" strike="noStrike" kern="1200" cap="none" spc="-3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で自社</a:t>
                      </a:r>
                      <a:r>
                        <a:rPr kumimoji="1" lang="en-US" altLang="ja-JP" sz="2400" b="1" i="0" u="none" strike="noStrike" kern="1200" cap="none" spc="-3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HP</a:t>
                      </a:r>
                      <a:r>
                        <a:rPr kumimoji="1" lang="ja-JP" altLang="en-US" sz="2400" b="1" i="0" u="none" strike="noStrike" kern="1200" cap="none" spc="-3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が</a:t>
                      </a:r>
                      <a:r>
                        <a:rPr kumimoji="1" lang="en-US" altLang="ja-JP" sz="2400" b="1" i="0" u="none" strike="noStrike" kern="1200" cap="none" spc="-3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WordPress</a:t>
                      </a: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kumimoji="1" lang="ja-JP" altLang="en-US" sz="2400" b="1" i="0" u="none" strike="noStrike" kern="1200" cap="none" spc="-3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　　</a:t>
                      </a: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+mn-ea"/>
                          <a:cs typeface="+mn-cs"/>
                        </a:rPr>
                        <a:t>で作られているか確認</a:t>
                      </a:r>
                      <a:endParaRPr kumimoji="1" lang="en-US" altLang="ja-JP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kumimoji="1" lang="ja-JP" alt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●</a:t>
                      </a:r>
                      <a:r>
                        <a:rPr kumimoji="1" lang="ja-JP" altLang="en-US" sz="2400" b="1" i="0" u="none" strike="noStrike" kern="1200" cap="none" spc="-3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ユーザリストやログインページを</a:t>
                      </a:r>
                      <a:endParaRPr kumimoji="1" lang="en-US" altLang="ja-JP" sz="2400" b="1" i="0" u="none" strike="noStrike" kern="1200" cap="none" spc="-30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  <a:p>
                      <a:pPr>
                        <a:lnSpc>
                          <a:spcPts val="2600"/>
                        </a:lnSpc>
                      </a:pPr>
                      <a:r>
                        <a:rPr kumimoji="1" lang="ja-JP" altLang="en-US" sz="2400" b="1" i="0" u="none" strike="noStrike" kern="1200" cap="none" spc="-30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  <a:cs typeface="+mn-cs"/>
                        </a:rPr>
                        <a:t>　　非公開設定にする。</a:t>
                      </a:r>
                      <a:endParaRPr kumimoji="1" lang="en-US" altLang="ja-JP" sz="2400" b="1" i="0" u="none" strike="noStrike" kern="1200" cap="none" spc="-30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523151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93701" y="6355351"/>
            <a:ext cx="2743200" cy="365125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17</a:t>
            </a:fld>
            <a:endParaRPr kumimoji="1" lang="ja-JP" altLang="en-US" sz="66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2689" y="3274576"/>
            <a:ext cx="5458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大阪商工会議所での相談事例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（２０２０年７月）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2689" y="4853694"/>
            <a:ext cx="55590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大阪商工会議所への会員企業からの情報提供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（２０２０年）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2689" y="6407176"/>
            <a:ext cx="5458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大阪商工会議所での相談事例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（２０２３年１２月）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52689" y="140981"/>
            <a:ext cx="11698345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6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実在中小企業での攻撃・被害実例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059107" y="1220226"/>
            <a:ext cx="1194372" cy="5760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ts val="37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実例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9364591" y="1227410"/>
            <a:ext cx="1194372" cy="54000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ts val="37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59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2215004"/>
              </p:ext>
            </p:extLst>
          </p:nvPr>
        </p:nvGraphicFramePr>
        <p:xfrm>
          <a:off x="212676" y="1138041"/>
          <a:ext cx="11799856" cy="5568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678">
                  <a:extLst>
                    <a:ext uri="{9D8B030D-6E8A-4147-A177-3AD203B41FA5}">
                      <a16:colId xmlns:a16="http://schemas.microsoft.com/office/drawing/2014/main" val="691203408"/>
                    </a:ext>
                  </a:extLst>
                </a:gridCol>
                <a:gridCol w="6117194">
                  <a:extLst>
                    <a:ext uri="{9D8B030D-6E8A-4147-A177-3AD203B41FA5}">
                      <a16:colId xmlns:a16="http://schemas.microsoft.com/office/drawing/2014/main" val="4256913261"/>
                    </a:ext>
                  </a:extLst>
                </a:gridCol>
                <a:gridCol w="3327984">
                  <a:extLst>
                    <a:ext uri="{9D8B030D-6E8A-4147-A177-3AD203B41FA5}">
                      <a16:colId xmlns:a16="http://schemas.microsoft.com/office/drawing/2014/main" val="3015580089"/>
                    </a:ext>
                  </a:extLst>
                </a:gridCol>
              </a:tblGrid>
              <a:tr h="585251"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938495"/>
                  </a:ext>
                </a:extLst>
              </a:tr>
              <a:tr h="1893549"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Ｇ</a:t>
                      </a:r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社（愛知県</a:t>
                      </a:r>
                      <a:r>
                        <a:rPr kumimoji="1" lang="ja-JP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）</a:t>
                      </a:r>
                      <a:endParaRPr kumimoji="1" lang="en-US" altLang="ja-JP" sz="2400" b="1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zh-TW" altLang="en-US" sz="2400" b="1" spc="-3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自動車部品製造業</a:t>
                      </a:r>
                      <a:endParaRPr kumimoji="1" lang="en-US" altLang="zh-TW" sz="2400" b="1" spc="-3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従業員約</a:t>
                      </a:r>
                      <a:r>
                        <a:rPr kumimoji="1" lang="en-US" altLang="zh-TW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1700</a:t>
                      </a:r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人</a:t>
                      </a:r>
                    </a:p>
                    <a:p>
                      <a:endParaRPr kumimoji="1" lang="ja-JP" altLang="en-US" sz="2400" b="1" dirty="0">
                        <a:latin typeface="+mj-ea"/>
                        <a:ea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dirty="0"/>
                        <a:t>●</a:t>
                      </a:r>
                      <a:r>
                        <a:rPr kumimoji="1" lang="ja-JP" altLang="en-US" sz="2400" b="1" spc="-300" dirty="0"/>
                        <a:t>トヨタのサプライチェーン</a:t>
                      </a:r>
                      <a:r>
                        <a:rPr kumimoji="1" lang="en-US" altLang="ja-JP" sz="2400" b="1" spc="-300" dirty="0"/>
                        <a:t>Tier1</a:t>
                      </a:r>
                      <a:r>
                        <a:rPr kumimoji="1" lang="ja-JP" altLang="en-US" sz="2400" b="1" spc="-300" dirty="0"/>
                        <a:t>の子会社の </a:t>
                      </a:r>
                      <a:r>
                        <a:rPr kumimoji="1" lang="en-US" altLang="ja-JP" sz="2400" b="1" spc="-300" dirty="0"/>
                        <a:t>VPN</a:t>
                      </a:r>
                      <a:r>
                        <a:rPr kumimoji="1" lang="ja-JP" altLang="en-US" sz="2400" b="1" spc="-300" dirty="0"/>
                        <a:t>機器　　</a:t>
                      </a:r>
                      <a:endParaRPr kumimoji="1" lang="en-US" altLang="ja-JP" sz="2400" b="1" spc="-300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en-US" altLang="ja-JP" sz="2400" b="1" spc="-300" dirty="0"/>
                        <a:t>   </a:t>
                      </a:r>
                      <a:r>
                        <a:rPr kumimoji="1" lang="ja-JP" altLang="en-US" sz="2400" b="1" spc="-300" dirty="0"/>
                        <a:t>　の脆弱性から侵入　→　子会 社から同社に侵入　</a:t>
                      </a:r>
                      <a:endParaRPr kumimoji="1" lang="en-US" altLang="ja-JP" sz="2400" b="1" spc="-300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en-US" altLang="ja-JP" sz="2400" b="1" spc="-300" dirty="0"/>
                        <a:t>         </a:t>
                      </a:r>
                      <a:r>
                        <a:rPr kumimoji="1" lang="ja-JP" altLang="en-US" sz="2400" b="1" spc="-300" dirty="0"/>
                        <a:t>→　サーバ・</a:t>
                      </a:r>
                      <a:r>
                        <a:rPr kumimoji="1" lang="en-US" altLang="ja-JP" sz="2400" b="1" spc="-300" dirty="0"/>
                        <a:t>PC</a:t>
                      </a:r>
                      <a:r>
                        <a:rPr kumimoji="1" lang="ja-JP" altLang="en-US" sz="2400" b="1" spc="-300" dirty="0"/>
                        <a:t>がランサムウエア感染　</a:t>
                      </a:r>
                      <a:r>
                        <a:rPr kumimoji="1" lang="en-US" altLang="ja-JP" sz="2400" b="1" spc="-300" dirty="0"/>
                        <a:t> →</a:t>
                      </a:r>
                      <a:r>
                        <a:rPr kumimoji="1" lang="ja-JP" altLang="en-US" sz="2400" b="1" spc="-300" dirty="0"/>
                        <a:t>　サーバ・</a:t>
                      </a:r>
                      <a:endParaRPr kumimoji="1" lang="en-US" altLang="ja-JP" sz="2400" b="1" spc="-300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en-US" altLang="ja-JP" sz="2400" b="1" spc="-300" dirty="0"/>
                        <a:t>        </a:t>
                      </a:r>
                      <a:r>
                        <a:rPr kumimoji="1" lang="ja-JP" altLang="en-US" sz="2400" b="1" spc="-300" dirty="0"/>
                        <a:t>部品供給管理システム停止　→　ネットワーク遮断　</a:t>
                      </a:r>
                      <a:endParaRPr kumimoji="1" lang="en-US" altLang="ja-JP" sz="2400" b="1" spc="-300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en-US" altLang="ja-JP" sz="2400" b="1" spc="-300" dirty="0"/>
                        <a:t>         </a:t>
                      </a:r>
                      <a:r>
                        <a:rPr kumimoji="1" lang="ja-JP" altLang="en-US" sz="2400" b="1" spc="-300" dirty="0"/>
                        <a:t>→　部品納入停止　→　トヨタ全工場（</a:t>
                      </a:r>
                      <a:r>
                        <a:rPr kumimoji="1" lang="en-US" altLang="ja-JP" sz="2400" b="1" spc="-300" dirty="0"/>
                        <a:t>14</a:t>
                      </a:r>
                      <a:r>
                        <a:rPr kumimoji="1" lang="ja-JP" altLang="en-US" sz="2400" b="1" spc="-300" dirty="0"/>
                        <a:t>工場</a:t>
                      </a:r>
                      <a:r>
                        <a:rPr kumimoji="1" lang="en-US" altLang="ja-JP" sz="2400" b="1" spc="-300" dirty="0"/>
                        <a:t>28</a:t>
                      </a:r>
                      <a:r>
                        <a:rPr kumimoji="1" lang="ja-JP" altLang="en-US" sz="2400" b="1" spc="-300" dirty="0"/>
                        <a:t>生産</a:t>
                      </a:r>
                      <a:endParaRPr kumimoji="1" lang="en-US" altLang="ja-JP" sz="2400" b="1" spc="-300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spc="-300" dirty="0"/>
                        <a:t>　</a:t>
                      </a:r>
                      <a:r>
                        <a:rPr kumimoji="1" lang="ja-JP" altLang="en-US" sz="2400" b="1" spc="-300" baseline="0" dirty="0"/>
                        <a:t>   </a:t>
                      </a:r>
                      <a:r>
                        <a:rPr kumimoji="1" lang="ja-JP" altLang="en-US" sz="2400" b="1" spc="-300" dirty="0"/>
                        <a:t>ライン）が停止　→　サプライチェーン全体が被害</a:t>
                      </a:r>
                      <a:endParaRPr kumimoji="1" lang="en-US" altLang="ja-JP" sz="2400" b="1" spc="-300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spc="-300" dirty="0"/>
                        <a:t>●翌日から再稼働。トヨタのレジリエンスは凄い！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dirty="0"/>
                        <a:t>●</a:t>
                      </a:r>
                      <a:r>
                        <a:rPr kumimoji="1" lang="en-US" altLang="ja-JP" sz="2400" b="1" dirty="0"/>
                        <a:t>VPN</a:t>
                      </a:r>
                      <a:r>
                        <a:rPr kumimoji="1" lang="ja-JP" altLang="en-US" sz="2400" b="1" dirty="0"/>
                        <a:t>機器の脆弱性情</a:t>
                      </a:r>
                      <a:endParaRPr kumimoji="1" lang="en-US" altLang="ja-JP" sz="2400" b="1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dirty="0"/>
                        <a:t>　 報を常に情報収集</a:t>
                      </a:r>
                      <a:endParaRPr kumimoji="1" lang="en-US" altLang="ja-JP" sz="2400" b="1" dirty="0"/>
                    </a:p>
                    <a:p>
                      <a:pPr>
                        <a:lnSpc>
                          <a:spcPts val="2700"/>
                        </a:lnSpc>
                      </a:pPr>
                      <a:endParaRPr kumimoji="1" lang="en-US" altLang="ja-JP" sz="2400" b="1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dirty="0"/>
                        <a:t>（</a:t>
                      </a:r>
                      <a:r>
                        <a:rPr kumimoji="1" lang="en-US" altLang="ja-JP" sz="2400" b="1" dirty="0"/>
                        <a:t>IPA</a:t>
                      </a:r>
                      <a:r>
                        <a:rPr kumimoji="1" lang="ja-JP" altLang="en-US" sz="2400" b="1" dirty="0"/>
                        <a:t>）</a:t>
                      </a:r>
                      <a:r>
                        <a:rPr kumimoji="1" lang="en-US" altLang="ja-JP" sz="2400" b="1" dirty="0"/>
                        <a:t>https://www.ipa.go.jp/security/security-alert/</a:t>
                      </a:r>
                      <a:endParaRPr kumimoji="1" lang="ja-JP" alt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069934"/>
                  </a:ext>
                </a:extLst>
              </a:tr>
              <a:tr h="1666860">
                <a:tc>
                  <a:txBody>
                    <a:bodyPr/>
                    <a:lstStyle/>
                    <a:p>
                      <a:r>
                        <a:rPr kumimoji="1" lang="zh-TW" altLang="en-US" sz="2400" b="1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名古屋港湾協会（愛知県）</a:t>
                      </a:r>
                    </a:p>
                    <a:p>
                      <a:endParaRPr kumimoji="1" lang="zh-TW" altLang="en-US" sz="2400" b="1" dirty="0"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spc="-150" dirty="0"/>
                        <a:t>●システム業者の遠隔保守用</a:t>
                      </a:r>
                      <a:r>
                        <a:rPr kumimoji="1" lang="en-US" altLang="ja-JP" sz="2400" b="1" spc="-150" dirty="0"/>
                        <a:t>VPN</a:t>
                      </a:r>
                      <a:r>
                        <a:rPr kumimoji="1" lang="ja-JP" altLang="en-US" sz="2400" b="1" spc="-150" dirty="0"/>
                        <a:t>機器から侵入</a:t>
                      </a:r>
                      <a:r>
                        <a:rPr kumimoji="1" lang="ja-JP" altLang="en-US" sz="2400" b="1" spc="-150" baseline="0" dirty="0"/>
                        <a:t> </a:t>
                      </a:r>
                      <a:endParaRPr kumimoji="1" lang="en-US" altLang="ja-JP" sz="2400" b="1" spc="-150" baseline="0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spc="-150" baseline="0" dirty="0"/>
                        <a:t>　  →</a:t>
                      </a:r>
                      <a:r>
                        <a:rPr kumimoji="1" lang="en-US" altLang="ja-JP" sz="2400" b="1" spc="-150" baseline="0" dirty="0"/>
                        <a:t>  </a:t>
                      </a:r>
                      <a:r>
                        <a:rPr kumimoji="1" lang="ja-JP" altLang="en-US" sz="2400" b="1" spc="-150" dirty="0"/>
                        <a:t>ランサムウエアがサーバのデータを暗号化　　　</a:t>
                      </a:r>
                      <a:endParaRPr kumimoji="1" lang="en-US" altLang="ja-JP" sz="2400" b="1" spc="-150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spc="-150" dirty="0"/>
                        <a:t>　</a:t>
                      </a:r>
                      <a:r>
                        <a:rPr kumimoji="1" lang="ja-JP" altLang="en-US" sz="2400" b="1" spc="-150" baseline="0" dirty="0"/>
                        <a:t>  </a:t>
                      </a:r>
                      <a:r>
                        <a:rPr kumimoji="1" lang="ja-JP" altLang="en-US" sz="2400" b="1" spc="-150" dirty="0"/>
                        <a:t>→</a:t>
                      </a:r>
                      <a:r>
                        <a:rPr kumimoji="1" lang="ja-JP" altLang="en-US" sz="2400" b="1" spc="-150" baseline="0" dirty="0"/>
                        <a:t>  </a:t>
                      </a:r>
                      <a:r>
                        <a:rPr kumimoji="1" lang="ja-JP" altLang="en-US" sz="2400" b="1" spc="-150" dirty="0"/>
                        <a:t>①船舶</a:t>
                      </a:r>
                      <a:r>
                        <a:rPr kumimoji="1" lang="en-US" altLang="ja-JP" sz="2400" b="1" spc="-150" dirty="0"/>
                        <a:t>37</a:t>
                      </a:r>
                      <a:r>
                        <a:rPr kumimoji="1" lang="ja-JP" altLang="en-US" sz="2400" b="1" spc="-150" dirty="0"/>
                        <a:t>隻が約</a:t>
                      </a:r>
                      <a:r>
                        <a:rPr kumimoji="1" lang="en-US" altLang="ja-JP" sz="2400" b="1" spc="-150" dirty="0"/>
                        <a:t>24</a:t>
                      </a:r>
                      <a:r>
                        <a:rPr kumimoji="1" lang="ja-JP" altLang="en-US" sz="2400" b="1" spc="-150" dirty="0"/>
                        <a:t>時間遅延、②コンテナ約</a:t>
                      </a:r>
                      <a:endParaRPr kumimoji="1" lang="en-US" altLang="ja-JP" sz="2400" b="1" spc="-150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en-US" altLang="ja-JP" sz="2400" b="1" spc="-150" dirty="0"/>
                        <a:t>      2</a:t>
                      </a:r>
                      <a:r>
                        <a:rPr kumimoji="1" lang="ja-JP" altLang="en-US" sz="2400" b="1" spc="-150" dirty="0"/>
                        <a:t>万本の搬入出遅延、③トヨタの愛知･岐阜</a:t>
                      </a:r>
                      <a:r>
                        <a:rPr kumimoji="1" lang="en-US" altLang="ja-JP" sz="2400" b="1" spc="-150" dirty="0"/>
                        <a:t>4</a:t>
                      </a:r>
                      <a:r>
                        <a:rPr kumimoji="1" lang="ja-JP" altLang="en-US" sz="2400" b="1" spc="-150" dirty="0"/>
                        <a:t>拠</a:t>
                      </a:r>
                      <a:endParaRPr kumimoji="1" lang="en-US" altLang="ja-JP" sz="2400" b="1" spc="-150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en-US" altLang="ja-JP" sz="2400" b="1" spc="-150" dirty="0"/>
                        <a:t>     </a:t>
                      </a:r>
                      <a:r>
                        <a:rPr kumimoji="1" lang="ja-JP" altLang="en-US" sz="2400" b="1" spc="-150" dirty="0"/>
                        <a:t>点が稼働停止、④アパレルメーカーで衣類の </a:t>
                      </a:r>
                      <a:endParaRPr kumimoji="1" lang="en-US" altLang="ja-JP" sz="2400" b="1" spc="-150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en-US" altLang="ja-JP" sz="2400" b="1" spc="-150" dirty="0"/>
                        <a:t>     </a:t>
                      </a:r>
                      <a:r>
                        <a:rPr kumimoji="1" lang="ja-JP" altLang="en-US" sz="2400" b="1" spc="-150" dirty="0"/>
                        <a:t>入荷遅延等 → 紙によるマニュアル作業で荷役</a:t>
                      </a:r>
                      <a:endParaRPr kumimoji="1" lang="en-US" altLang="ja-JP" sz="2400" b="1" spc="-150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spc="-150" dirty="0"/>
                        <a:t>　</a:t>
                      </a:r>
                      <a:r>
                        <a:rPr kumimoji="1" lang="ja-JP" altLang="en-US" sz="2400" b="1" spc="-150" baseline="0" dirty="0"/>
                        <a:t>  </a:t>
                      </a:r>
                      <a:r>
                        <a:rPr kumimoji="1" lang="ja-JP" altLang="en-US" sz="2400" b="1" spc="-150" dirty="0"/>
                        <a:t>継続  →　約</a:t>
                      </a:r>
                      <a:r>
                        <a:rPr kumimoji="1" lang="en-US" altLang="ja-JP" sz="2400" b="1" spc="-150" dirty="0"/>
                        <a:t>60</a:t>
                      </a:r>
                      <a:r>
                        <a:rPr kumimoji="1" lang="ja-JP" altLang="en-US" sz="2400" b="1" spc="-150" dirty="0"/>
                        <a:t>時間で完全再開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dirty="0"/>
                        <a:t>●</a:t>
                      </a:r>
                      <a:r>
                        <a:rPr kumimoji="1" lang="en-US" altLang="ja-JP" sz="2400" b="1" dirty="0"/>
                        <a:t>VPN</a:t>
                      </a:r>
                      <a:r>
                        <a:rPr kumimoji="1" lang="ja-JP" altLang="en-US" sz="2400" b="1" dirty="0"/>
                        <a:t>機器に接続でき 　　</a:t>
                      </a:r>
                      <a:endParaRPr kumimoji="1" lang="en-US" altLang="ja-JP" sz="2400" b="1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dirty="0"/>
                        <a:t>　 </a:t>
                      </a:r>
                      <a:r>
                        <a:rPr kumimoji="1" lang="ja-JP" altLang="en-US" sz="2400" b="1" dirty="0" err="1"/>
                        <a:t>る</a:t>
                      </a:r>
                      <a:r>
                        <a:rPr kumimoji="1" lang="en-US" altLang="ja-JP" sz="2400" b="1" dirty="0"/>
                        <a:t>PC</a:t>
                      </a:r>
                      <a:r>
                        <a:rPr kumimoji="1" lang="ja-JP" altLang="en-US" sz="2400" b="1" dirty="0"/>
                        <a:t>（</a:t>
                      </a:r>
                      <a:r>
                        <a:rPr kumimoji="1" lang="en-US" altLang="ja-JP" sz="2400" b="1" dirty="0"/>
                        <a:t>IP</a:t>
                      </a:r>
                      <a:r>
                        <a:rPr kumimoji="1" lang="ja-JP" altLang="en-US" sz="2400" b="1" dirty="0"/>
                        <a:t>アドレス）を</a:t>
                      </a:r>
                      <a:endParaRPr kumimoji="1" lang="en-US" altLang="ja-JP" sz="2400" b="1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dirty="0"/>
                        <a:t>　 限定しておく</a:t>
                      </a:r>
                      <a:endParaRPr kumimoji="1" lang="en-US" altLang="ja-JP" sz="2400" b="1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dirty="0"/>
                        <a:t>●</a:t>
                      </a:r>
                      <a:r>
                        <a:rPr kumimoji="1" lang="en-US" altLang="ja-JP" sz="2400" b="1" dirty="0"/>
                        <a:t>VPN</a:t>
                      </a:r>
                      <a:r>
                        <a:rPr kumimoji="1" lang="ja-JP" altLang="en-US" sz="2400" b="1" dirty="0"/>
                        <a:t>機器への接続時</a:t>
                      </a:r>
                      <a:endParaRPr kumimoji="1" lang="en-US" altLang="ja-JP" sz="2400" b="1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dirty="0"/>
                        <a:t>　 の</a:t>
                      </a:r>
                      <a:r>
                        <a:rPr kumimoji="1" lang="en-US" altLang="ja-JP" sz="2400" b="1" dirty="0"/>
                        <a:t>ID</a:t>
                      </a:r>
                      <a:r>
                        <a:rPr kumimoji="1" lang="ja-JP" altLang="en-US" sz="2400" b="1" dirty="0"/>
                        <a:t>・パスワードを</a:t>
                      </a:r>
                      <a:endParaRPr kumimoji="1" lang="en-US" altLang="ja-JP" sz="2400" b="1" dirty="0"/>
                    </a:p>
                    <a:p>
                      <a:pPr>
                        <a:lnSpc>
                          <a:spcPts val="2700"/>
                        </a:lnSpc>
                      </a:pPr>
                      <a:r>
                        <a:rPr kumimoji="1" lang="ja-JP" altLang="en-US" sz="2400" b="1" dirty="0"/>
                        <a:t>　 強固化</a:t>
                      </a:r>
                      <a:endParaRPr kumimoji="1" lang="en-US" altLang="ja-JP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852976"/>
                  </a:ext>
                </a:extLst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269331" y="6249678"/>
            <a:ext cx="2743200" cy="365125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18</a:t>
            </a:fld>
            <a:endParaRPr kumimoji="1" lang="ja-JP" altLang="en-US" sz="66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33544" y="3922406"/>
            <a:ext cx="54587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新聞報道から</a:t>
            </a:r>
            <a:r>
              <a:rPr lang="ja-JP" altLang="en-US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2022</a:t>
            </a:r>
            <a:r>
              <a:rPr lang="ja-JP" altLang="en-US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日）</a:t>
            </a:r>
            <a:endParaRPr kumimoji="1" lang="ja-JP" altLang="en-US" sz="1400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560721" y="6409235"/>
            <a:ext cx="5390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※2023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日発生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国土交通省の「中間取りまとめ」要約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52689" y="97021"/>
            <a:ext cx="11698345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6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実在中小企業での攻撃・被害実例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059110" y="1138041"/>
            <a:ext cx="1194372" cy="5760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lnSpc>
                <a:spcPts val="37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実例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9628359" y="1148281"/>
            <a:ext cx="1194372" cy="54000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ts val="37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690" y="5081577"/>
            <a:ext cx="1030988" cy="1533226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692" y="5081577"/>
            <a:ext cx="1463470" cy="153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50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287339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z="6000" smtClean="0"/>
              <a:pPr/>
              <a:t>19</a:t>
            </a:fld>
            <a:endParaRPr lang="en-US" sz="6000" dirty="0"/>
          </a:p>
        </p:txBody>
      </p:sp>
      <p:sp>
        <p:nvSpPr>
          <p:cNvPr id="6" name="正方形/長方形 5"/>
          <p:cNvSpPr/>
          <p:nvPr/>
        </p:nvSpPr>
        <p:spPr>
          <a:xfrm>
            <a:off x="329127" y="1391982"/>
            <a:ext cx="11518449" cy="357578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36000" anchor="ctr">
            <a:spAutoFit/>
          </a:bodyPr>
          <a:lstStyle/>
          <a:p>
            <a:pPr algn="ctr">
              <a:lnSpc>
                <a:spcPts val="9200"/>
              </a:lnSpc>
            </a:pPr>
            <a:r>
              <a:rPr lang="ja-JP" altLang="en-US" sz="86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中小企業が持つべき視点</a:t>
            </a:r>
            <a:endParaRPr lang="en-US" altLang="ja-JP" sz="86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9200"/>
              </a:lnSpc>
            </a:pPr>
            <a:r>
              <a:rPr lang="ja-JP" altLang="en-US" sz="86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と実践すべきこと</a:t>
            </a:r>
            <a:endParaRPr lang="en-US" altLang="ja-JP" sz="86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9200"/>
              </a:lnSpc>
            </a:pPr>
            <a:r>
              <a:rPr lang="ja-JP" altLang="en-US" sz="86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（対策）</a:t>
            </a:r>
          </a:p>
        </p:txBody>
      </p:sp>
    </p:spTree>
    <p:extLst>
      <p:ext uri="{BB962C8B-B14F-4D97-AF65-F5344CB8AC3E}">
        <p14:creationId xmlns:p14="http://schemas.microsoft.com/office/powerpoint/2010/main" val="31179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104376" y="6356350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z="6600" smtClean="0"/>
              <a:pPr/>
              <a:t>2</a:t>
            </a:fld>
            <a:endParaRPr lang="en-US" sz="6600" dirty="0"/>
          </a:p>
        </p:txBody>
      </p:sp>
      <p:sp>
        <p:nvSpPr>
          <p:cNvPr id="6" name="正方形/長方形 5"/>
          <p:cNvSpPr/>
          <p:nvPr/>
        </p:nvSpPr>
        <p:spPr>
          <a:xfrm>
            <a:off x="281353" y="1975326"/>
            <a:ext cx="11566223" cy="239597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36000" anchor="ctr">
            <a:spAutoFit/>
          </a:bodyPr>
          <a:lstStyle/>
          <a:p>
            <a:pPr algn="ctr">
              <a:lnSpc>
                <a:spcPts val="9200"/>
              </a:lnSpc>
            </a:pPr>
            <a:r>
              <a:rPr lang="ja-JP" altLang="en-US" sz="8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最近のサイバー攻撃の概要</a:t>
            </a:r>
            <a:endParaRPr lang="en-US" altLang="ja-JP" sz="8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65354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275919" y="6287339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z="6600" smtClean="0"/>
              <a:pPr/>
              <a:t>20</a:t>
            </a:fld>
            <a:endParaRPr lang="en-US" sz="6600" dirty="0"/>
          </a:p>
        </p:txBody>
      </p:sp>
      <p:sp>
        <p:nvSpPr>
          <p:cNvPr id="6" name="正方形/長方形 5"/>
          <p:cNvSpPr/>
          <p:nvPr/>
        </p:nvSpPr>
        <p:spPr>
          <a:xfrm>
            <a:off x="273605" y="81264"/>
            <a:ext cx="11613595" cy="86177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56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中小企業のサイバー対策に必要な視点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248718" y="1140682"/>
            <a:ext cx="4800265" cy="59247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  <a:defRPr/>
            </a:pPr>
            <a:r>
              <a:rPr lang="ja-JP" altLang="en-US" sz="3600" kern="1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対策の前提となる考え方</a:t>
            </a:r>
            <a:r>
              <a:rPr lang="ja-JP" altLang="en-US" sz="27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</a:t>
            </a:r>
            <a:endParaRPr lang="ja-JP" alt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291443" y="1011679"/>
            <a:ext cx="37704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000" u="sng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ＢＣＰの視点！</a:t>
            </a:r>
            <a:endParaRPr lang="en-US" altLang="ja-JP" sz="4000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484781" y="6039457"/>
            <a:ext cx="3833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1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上図：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国土交通省の「コンテナターミナルにおける 情報</a:t>
            </a:r>
            <a:endParaRPr lang="en-US" altLang="ja-JP" sz="1100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セキュリティ対策等検討委員会間取りまとめ①」</a:t>
            </a:r>
            <a:endParaRPr kumimoji="1" lang="ja-JP" altLang="en-US" sz="1100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 descr="画面の領域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81" y="1950791"/>
            <a:ext cx="3224176" cy="4075767"/>
          </a:xfrm>
          <a:prstGeom prst="rect">
            <a:avLst/>
          </a:prstGeom>
          <a:ln w="9525">
            <a:solidFill>
              <a:schemeClr val="accent1"/>
            </a:solidFill>
          </a:ln>
        </p:spPr>
      </p:pic>
      <p:sp>
        <p:nvSpPr>
          <p:cNvPr id="10" name="正方形/長方形 9"/>
          <p:cNvSpPr/>
          <p:nvPr/>
        </p:nvSpPr>
        <p:spPr>
          <a:xfrm>
            <a:off x="273605" y="1869498"/>
            <a:ext cx="8211176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900"/>
              </a:lnSpc>
            </a:pPr>
            <a:r>
              <a:rPr lang="ja-JP" altLang="en-US" sz="2800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徳島県の町立</a:t>
            </a:r>
            <a:r>
              <a:rPr lang="ja-JP" altLang="en-US" sz="2800" kern="1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半田病院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のランサムウエア被害</a:t>
            </a: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(2021</a:t>
            </a:r>
          </a:p>
          <a:p>
            <a:pPr algn="just">
              <a:lnSpc>
                <a:spcPts val="2900"/>
              </a:lnSpc>
            </a:pP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年</a:t>
            </a: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10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31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日</a:t>
            </a: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で当時、病院事業管理者として現場対</a:t>
            </a:r>
            <a:endParaRPr lang="en-US" altLang="ja-JP" sz="2800" kern="1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900"/>
              </a:lnSpc>
            </a:pP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2800" kern="100" spc="-15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応した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須藤氏（現院長）</a:t>
            </a:r>
            <a:endParaRPr lang="en-US" altLang="ja-JP" sz="2800" kern="1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3700"/>
              </a:lnSpc>
            </a:pP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  👉</a:t>
            </a:r>
            <a:r>
              <a:rPr lang="ja-JP" altLang="en-US" sz="2800" kern="1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「これは災害だ」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（</a:t>
            </a:r>
            <a:r>
              <a:rPr lang="ja-JP" altLang="en-US" sz="20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朝日新聞の取材に対し）</a:t>
            </a:r>
            <a:endParaRPr lang="en-US" altLang="ja-JP" sz="2000" kern="1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</a:pPr>
            <a:endParaRPr lang="en-US" altLang="ja-JP" sz="2800" kern="1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900"/>
              </a:lnSpc>
            </a:pP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・「</a:t>
            </a:r>
            <a:r>
              <a:rPr lang="ja-JP" altLang="en-US" sz="2800" kern="1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名古屋港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統一ターミナルステム」のランサム</a:t>
            </a:r>
            <a:endParaRPr lang="en-US" altLang="ja-JP" sz="2800" kern="1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900"/>
              </a:lnSpc>
            </a:pP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ウエア被害</a:t>
            </a: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(2023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年</a:t>
            </a: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7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4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日</a:t>
            </a: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による停止をふまえた</a:t>
            </a:r>
            <a:endParaRPr lang="en-US" altLang="ja-JP" sz="2800" kern="1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3400"/>
              </a:lnSpc>
            </a:pP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国土交通省「緊急に実施すべき対応策」</a:t>
            </a: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同年</a:t>
            </a: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9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月</a:t>
            </a: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ts val="3400"/>
              </a:lnSpc>
            </a:pP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👉「</a:t>
            </a: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自然</a:t>
            </a: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災害用の事業継続計画（</a:t>
            </a: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BCP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）は事前</a:t>
            </a:r>
            <a:endParaRPr lang="en-US" altLang="ja-JP" sz="2800" kern="1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900"/>
              </a:lnSpc>
            </a:pP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　に整備されていたものの、システム障害発生</a:t>
            </a:r>
            <a:endParaRPr lang="en-US" altLang="ja-JP" sz="2800" kern="1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900"/>
              </a:lnSpc>
            </a:pP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     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時の</a:t>
            </a: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BCP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が事前に整備されていなかった。</a:t>
            </a:r>
            <a:endParaRPr lang="en-US" altLang="ja-JP" sz="2800" kern="1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900"/>
              </a:lnSpc>
            </a:pPr>
            <a:r>
              <a:rPr lang="en-US" altLang="ja-JP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     </a:t>
            </a:r>
            <a:r>
              <a:rPr lang="ja-JP" altLang="en-US" sz="2800" kern="1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サイバー攻撃も対象としたシステム障害発生時  </a:t>
            </a:r>
            <a:endParaRPr lang="en-US" altLang="ja-JP" sz="2800" kern="100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900"/>
              </a:lnSpc>
            </a:pPr>
            <a:r>
              <a:rPr lang="en-US" altLang="ja-JP" sz="2800" kern="1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     </a:t>
            </a:r>
            <a:r>
              <a:rPr lang="ja-JP" altLang="en-US" sz="2800" kern="1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の</a:t>
            </a:r>
            <a:r>
              <a:rPr lang="en-US" altLang="ja-JP" sz="2800" kern="1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BCP </a:t>
            </a:r>
            <a:r>
              <a:rPr lang="ja-JP" altLang="en-US" sz="2800" kern="1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を整備すべき</a:t>
            </a:r>
            <a:r>
              <a:rPr lang="ja-JP" altLang="en-US" sz="28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である」</a:t>
            </a:r>
            <a:endParaRPr lang="en-US" altLang="ja-JP" sz="2800" kern="1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105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線コネクタ 9"/>
          <p:cNvCxnSpPr/>
          <p:nvPr/>
        </p:nvCxnSpPr>
        <p:spPr>
          <a:xfrm>
            <a:off x="993013" y="5354637"/>
            <a:ext cx="10044000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1079081" y="5575173"/>
            <a:ext cx="272431" cy="793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50" dirty="0"/>
              <a:t>L</a:t>
            </a:r>
            <a:endParaRPr lang="ja-JP" altLang="en-US" sz="1650" dirty="0"/>
          </a:p>
        </p:txBody>
      </p:sp>
      <p:sp>
        <p:nvSpPr>
          <p:cNvPr id="12" name="正方形/長方形 11"/>
          <p:cNvSpPr/>
          <p:nvPr/>
        </p:nvSpPr>
        <p:spPr>
          <a:xfrm>
            <a:off x="1360624" y="5345493"/>
            <a:ext cx="249794" cy="1028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50" dirty="0"/>
              <a:t>P</a:t>
            </a:r>
            <a:endParaRPr lang="ja-JP" altLang="en-US" sz="1650" dirty="0"/>
          </a:p>
        </p:txBody>
      </p:sp>
      <p:sp>
        <p:nvSpPr>
          <p:cNvPr id="14" name="正方形/長方形 13"/>
          <p:cNvSpPr/>
          <p:nvPr/>
        </p:nvSpPr>
        <p:spPr>
          <a:xfrm>
            <a:off x="2550720" y="5577268"/>
            <a:ext cx="305107" cy="796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50" dirty="0"/>
              <a:t>L</a:t>
            </a:r>
            <a:endParaRPr lang="ja-JP" altLang="en-US" sz="1650" dirty="0"/>
          </a:p>
        </p:txBody>
      </p:sp>
      <p:sp>
        <p:nvSpPr>
          <p:cNvPr id="16" name="正方形/長方形 15"/>
          <p:cNvSpPr/>
          <p:nvPr/>
        </p:nvSpPr>
        <p:spPr>
          <a:xfrm>
            <a:off x="2860399" y="4961319"/>
            <a:ext cx="266796" cy="140760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50" dirty="0"/>
              <a:t>P</a:t>
            </a:r>
            <a:endParaRPr lang="ja-JP" altLang="en-US" sz="1650" dirty="0"/>
          </a:p>
        </p:txBody>
      </p:sp>
      <p:sp>
        <p:nvSpPr>
          <p:cNvPr id="17" name="正方形/長方形 16"/>
          <p:cNvSpPr/>
          <p:nvPr/>
        </p:nvSpPr>
        <p:spPr>
          <a:xfrm>
            <a:off x="4449890" y="5176390"/>
            <a:ext cx="294872" cy="11985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50" dirty="0"/>
              <a:t>L</a:t>
            </a:r>
            <a:endParaRPr lang="ja-JP" altLang="en-US" sz="1650" dirty="0"/>
          </a:p>
        </p:txBody>
      </p:sp>
      <p:sp>
        <p:nvSpPr>
          <p:cNvPr id="18" name="正方形/長方形 17"/>
          <p:cNvSpPr/>
          <p:nvPr/>
        </p:nvSpPr>
        <p:spPr>
          <a:xfrm>
            <a:off x="4741469" y="5367612"/>
            <a:ext cx="307515" cy="10096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50" dirty="0"/>
              <a:t>P</a:t>
            </a:r>
            <a:endParaRPr lang="ja-JP" altLang="en-US" sz="1650" dirty="0"/>
          </a:p>
        </p:txBody>
      </p:sp>
      <p:sp>
        <p:nvSpPr>
          <p:cNvPr id="19" name="正方形/長方形 18"/>
          <p:cNvSpPr/>
          <p:nvPr/>
        </p:nvSpPr>
        <p:spPr>
          <a:xfrm>
            <a:off x="8192255" y="5510086"/>
            <a:ext cx="282030" cy="858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50" dirty="0"/>
              <a:t>L</a:t>
            </a:r>
            <a:endParaRPr lang="ja-JP" altLang="en-US" sz="1650" dirty="0"/>
          </a:p>
        </p:txBody>
      </p:sp>
      <p:sp>
        <p:nvSpPr>
          <p:cNvPr id="20" name="正方形/長方形 19"/>
          <p:cNvSpPr/>
          <p:nvPr/>
        </p:nvSpPr>
        <p:spPr>
          <a:xfrm>
            <a:off x="8476160" y="5333079"/>
            <a:ext cx="299815" cy="10287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50" dirty="0"/>
              <a:t>P</a:t>
            </a:r>
            <a:endParaRPr lang="ja-JP" altLang="en-US" sz="1650" dirty="0"/>
          </a:p>
        </p:txBody>
      </p:sp>
      <p:sp>
        <p:nvSpPr>
          <p:cNvPr id="21" name="正方形/長方形 20"/>
          <p:cNvSpPr/>
          <p:nvPr/>
        </p:nvSpPr>
        <p:spPr>
          <a:xfrm>
            <a:off x="10022334" y="5511102"/>
            <a:ext cx="292517" cy="8588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50" dirty="0"/>
              <a:t>L</a:t>
            </a:r>
            <a:endParaRPr lang="ja-JP" altLang="en-US" sz="1650" dirty="0"/>
          </a:p>
        </p:txBody>
      </p:sp>
      <p:sp>
        <p:nvSpPr>
          <p:cNvPr id="22" name="正方形/長方形 21"/>
          <p:cNvSpPr/>
          <p:nvPr/>
        </p:nvSpPr>
        <p:spPr>
          <a:xfrm>
            <a:off x="10323995" y="5035543"/>
            <a:ext cx="274154" cy="1333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50" dirty="0"/>
              <a:t>P</a:t>
            </a:r>
            <a:endParaRPr lang="ja-JP" altLang="en-US" sz="1650" dirty="0"/>
          </a:p>
        </p:txBody>
      </p:sp>
      <p:sp>
        <p:nvSpPr>
          <p:cNvPr id="24" name="左中かっこ 23"/>
          <p:cNvSpPr/>
          <p:nvPr/>
        </p:nvSpPr>
        <p:spPr>
          <a:xfrm>
            <a:off x="2747686" y="4970463"/>
            <a:ext cx="87313" cy="37941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50"/>
          </a:p>
        </p:txBody>
      </p:sp>
      <p:cxnSp>
        <p:nvCxnSpPr>
          <p:cNvPr id="27" name="直線コネクタ 26"/>
          <p:cNvCxnSpPr/>
          <p:nvPr/>
        </p:nvCxnSpPr>
        <p:spPr>
          <a:xfrm>
            <a:off x="974725" y="5575173"/>
            <a:ext cx="10080000" cy="0"/>
          </a:xfrm>
          <a:prstGeom prst="line">
            <a:avLst/>
          </a:prstGeom>
          <a:ln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左中かっこ 27"/>
          <p:cNvSpPr/>
          <p:nvPr/>
        </p:nvSpPr>
        <p:spPr>
          <a:xfrm>
            <a:off x="4299277" y="5196237"/>
            <a:ext cx="131762" cy="37941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50"/>
          </a:p>
        </p:txBody>
      </p:sp>
      <p:sp>
        <p:nvSpPr>
          <p:cNvPr id="32" name="正方形/長方形 31"/>
          <p:cNvSpPr/>
          <p:nvPr/>
        </p:nvSpPr>
        <p:spPr>
          <a:xfrm>
            <a:off x="5974286" y="5146546"/>
            <a:ext cx="288560" cy="1212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50" dirty="0"/>
              <a:t>L</a:t>
            </a:r>
            <a:endParaRPr lang="ja-JP" altLang="en-US" sz="1650" dirty="0"/>
          </a:p>
        </p:txBody>
      </p:sp>
      <p:sp>
        <p:nvSpPr>
          <p:cNvPr id="33" name="正方形/長方形 32"/>
          <p:cNvSpPr/>
          <p:nvPr/>
        </p:nvSpPr>
        <p:spPr>
          <a:xfrm>
            <a:off x="6268704" y="5693149"/>
            <a:ext cx="278047" cy="660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650" dirty="0"/>
              <a:t>P</a:t>
            </a:r>
            <a:endParaRPr lang="ja-JP" altLang="en-US" sz="1650" dirty="0"/>
          </a:p>
        </p:txBody>
      </p:sp>
      <p:sp>
        <p:nvSpPr>
          <p:cNvPr id="54290" name="テキスト ボックス 33"/>
          <p:cNvSpPr txBox="1">
            <a:spLocks noChangeArrowheads="1"/>
          </p:cNvSpPr>
          <p:nvPr/>
        </p:nvSpPr>
        <p:spPr bwMode="auto">
          <a:xfrm>
            <a:off x="748510" y="4343049"/>
            <a:ext cx="1501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現状、対策なし。</a:t>
            </a:r>
            <a:endParaRPr lang="en-US" altLang="ja-JP" sz="1200" b="1" dirty="0">
              <a:solidFill>
                <a:srgbClr val="4D4D4D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何も起きなければ</a:t>
            </a:r>
            <a:endParaRPr lang="en-US" altLang="ja-JP" sz="1200" b="1" dirty="0">
              <a:solidFill>
                <a:srgbClr val="4D4D4D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問題なないが</a:t>
            </a: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031238" y="4925888"/>
            <a:ext cx="7127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defRPr/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増収</a:t>
            </a:r>
            <a:r>
              <a:rPr lang="ja-JP" altLang="en-US" sz="1200" b="1" dirty="0"/>
              <a:t>　　　</a:t>
            </a:r>
            <a:r>
              <a:rPr lang="ja-JP" altLang="en-US" sz="750" b="1" dirty="0"/>
              <a:t>　　</a:t>
            </a:r>
            <a:r>
              <a:rPr lang="ja-JP" altLang="en-US" sz="750" dirty="0"/>
              <a:t>　　</a:t>
            </a:r>
            <a:endParaRPr lang="ja-JP" altLang="en-US" sz="750" b="1" spc="-113" dirty="0"/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3698876" y="4512893"/>
            <a:ext cx="15589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1200" b="1" spc="-113" dirty="0">
                <a:latin typeface="Meiryo UI" panose="020B0604030504040204" pitchFamily="50" charset="-128"/>
                <a:ea typeface="Meiryo UI" panose="020B0604030504040204" pitchFamily="50" charset="-128"/>
              </a:rPr>
              <a:t>サイバー対策なしで</a:t>
            </a:r>
            <a:endParaRPr lang="en-US" altLang="ja-JP" sz="1200" b="1" spc="-113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サイバー被害受けた</a:t>
            </a:r>
            <a:endParaRPr lang="ja-JP" altLang="en-US" sz="750" b="1" spc="-113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5364274" y="4240213"/>
            <a:ext cx="1639887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100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万不慮支出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だけで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とどまらず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信用失墜し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売上低下のケースも</a:t>
            </a:r>
            <a:r>
              <a:rPr lang="ja-JP" altLang="en-US" sz="1200" b="1" dirty="0">
                <a:solidFill>
                  <a:srgbClr val="C00000"/>
                </a:solidFill>
              </a:rPr>
              <a:t>　</a:t>
            </a:r>
            <a:r>
              <a:rPr lang="ja-JP" altLang="en-US" sz="1200" b="1" dirty="0"/>
              <a:t>　　</a:t>
            </a:r>
            <a:r>
              <a:rPr lang="ja-JP" altLang="en-US" sz="750" b="1" dirty="0"/>
              <a:t>　</a:t>
            </a:r>
            <a:r>
              <a:rPr lang="ja-JP" altLang="en-US" sz="750" dirty="0"/>
              <a:t>　　</a:t>
            </a:r>
            <a:endParaRPr lang="ja-JP" altLang="en-US" sz="750" b="1" spc="-113" dirty="0"/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7536001" y="4353959"/>
            <a:ext cx="1708150" cy="7155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多少コストアップ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200" b="1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には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なるが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200" b="1" spc="-113" dirty="0">
                <a:latin typeface="Meiryo UI" panose="020B0604030504040204" pitchFamily="50" charset="-128"/>
                <a:ea typeface="Meiryo UI" panose="020B0604030504040204" pitchFamily="50" charset="-128"/>
              </a:rPr>
              <a:t>サイバー対策をする</a:t>
            </a:r>
            <a:r>
              <a:rPr lang="ja-JP" altLang="en-US" sz="1200" b="1" spc="-113" dirty="0"/>
              <a:t>　</a:t>
            </a:r>
            <a:r>
              <a:rPr lang="ja-JP" altLang="en-US" sz="1200" dirty="0"/>
              <a:t>　</a:t>
            </a:r>
            <a:r>
              <a:rPr lang="ja-JP" altLang="en-US" sz="1650" dirty="0"/>
              <a:t>　</a:t>
            </a:r>
            <a:endParaRPr lang="ja-JP" altLang="en-US" sz="1650" b="1" spc="-113" dirty="0"/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9289770" y="4109752"/>
            <a:ext cx="25018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サイバー対策が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社会的信用</a:t>
            </a:r>
            <a:r>
              <a:rPr lang="en-US" altLang="ja-JP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本業専念環境を産み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中期的には売上向上</a:t>
            </a:r>
            <a:endParaRPr lang="en-US" altLang="ja-JP" sz="12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defRPr/>
            </a:pPr>
            <a:r>
              <a:rPr lang="ja-JP" altLang="en-US" sz="1200" b="1" spc="-113" dirty="0">
                <a:latin typeface="Meiryo UI" panose="020B0604030504040204" pitchFamily="50" charset="-128"/>
                <a:ea typeface="Meiryo UI" panose="020B0604030504040204" pitchFamily="50" charset="-128"/>
              </a:rPr>
              <a:t>サプライチェーン参画維持</a:t>
            </a:r>
            <a:r>
              <a:rPr lang="ja-JP" altLang="en-US" sz="900" b="1" dirty="0">
                <a:solidFill>
                  <a:srgbClr val="C00000"/>
                </a:solidFill>
              </a:rPr>
              <a:t>　</a:t>
            </a:r>
            <a:r>
              <a:rPr lang="ja-JP" altLang="en-US" sz="900" dirty="0">
                <a:solidFill>
                  <a:srgbClr val="C00000"/>
                </a:solidFill>
              </a:rPr>
              <a:t>　　</a:t>
            </a:r>
            <a:endParaRPr lang="ja-JP" altLang="en-US" sz="900" b="1" spc="-113" dirty="0">
              <a:solidFill>
                <a:srgbClr val="C0000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0991847" y="6279139"/>
            <a:ext cx="1089661" cy="273050"/>
          </a:xfrm>
        </p:spPr>
        <p:txBody>
          <a:bodyPr/>
          <a:lstStyle/>
          <a:p>
            <a:pPr>
              <a:defRPr/>
            </a:pPr>
            <a:fld id="{E4418CB0-F984-4BF3-81F6-0C49B39FE499}" type="slidenum">
              <a:rPr lang="en-US" sz="6600"/>
              <a:pPr>
                <a:defRPr/>
              </a:pPr>
              <a:t>21</a:t>
            </a:fld>
            <a:endParaRPr lang="en-US" sz="6600" dirty="0"/>
          </a:p>
        </p:txBody>
      </p:sp>
      <p:sp>
        <p:nvSpPr>
          <p:cNvPr id="42" name="正方形/長方形 41"/>
          <p:cNvSpPr/>
          <p:nvPr/>
        </p:nvSpPr>
        <p:spPr>
          <a:xfrm>
            <a:off x="159365" y="2061777"/>
            <a:ext cx="11978481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defRPr/>
            </a:pPr>
            <a:r>
              <a:rPr lang="ja-JP" altLang="en-US" sz="33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</a:t>
            </a:r>
            <a:r>
              <a:rPr lang="en-US" altLang="ja-JP" sz="33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100</a:t>
            </a:r>
            <a:r>
              <a:rPr lang="ja-JP" altLang="en-US" sz="33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万円の「新たな売上」を（新商品を開発し）つくるより</a:t>
            </a:r>
            <a:endParaRPr lang="en-US" altLang="ja-JP" sz="33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  <a:defRPr/>
            </a:pPr>
            <a:r>
              <a:rPr lang="ja-JP" altLang="en-US" sz="33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</a:t>
            </a:r>
            <a:r>
              <a:rPr lang="en-US" altLang="ja-JP" sz="33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100</a:t>
            </a:r>
            <a:r>
              <a:rPr lang="ja-JP" altLang="en-US" sz="33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万円の「無駄な支出」防ぐことの方が、一般的には簡単</a:t>
            </a:r>
            <a:endParaRPr lang="en-US" altLang="ja-JP" sz="33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1125"/>
              </a:lnSpc>
              <a:defRPr/>
            </a:pPr>
            <a:endParaRPr lang="en-US" altLang="ja-JP" sz="33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3300"/>
              </a:lnSpc>
              <a:defRPr/>
            </a:pPr>
            <a:r>
              <a:rPr lang="ja-JP" altLang="en-US" sz="33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・社会的信用の向上（少なくとも低下回避）により売上ＵＰ</a:t>
            </a:r>
            <a:endParaRPr lang="en-US" altLang="ja-JP" sz="33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48718" y="1191481"/>
            <a:ext cx="4800265" cy="59247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ts val="3900"/>
              </a:lnSpc>
              <a:defRPr/>
            </a:pPr>
            <a:r>
              <a:rPr lang="ja-JP" altLang="en-US" sz="3600" kern="1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対策の前提となる考え方</a:t>
            </a:r>
            <a:r>
              <a:rPr lang="ja-JP" altLang="en-US" sz="27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</a:t>
            </a:r>
            <a:endParaRPr lang="ja-JP" altLang="en-US" sz="2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047877" y="6333298"/>
            <a:ext cx="10061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現状　　　　大変</a:t>
            </a:r>
            <a:r>
              <a:rPr lang="en-US" altLang="ja-JP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!</a:t>
            </a:r>
            <a:r>
              <a:rPr lang="ja-JP" altLang="en-US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　　　防ぎたい</a:t>
            </a:r>
            <a:r>
              <a:rPr lang="en-US" altLang="ja-JP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!</a:t>
            </a:r>
            <a:r>
              <a:rPr lang="ja-JP" altLang="en-US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絶対防ぎたい</a:t>
            </a:r>
            <a:r>
              <a:rPr lang="en-US" altLang="ja-JP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!</a:t>
            </a:r>
            <a:r>
              <a:rPr lang="ja-JP" altLang="en-US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　　 投資</a:t>
            </a:r>
            <a:r>
              <a:rPr lang="en-US" altLang="ja-JP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!</a:t>
            </a:r>
            <a:r>
              <a:rPr lang="ja-JP" altLang="en-US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　　目指したい</a:t>
            </a:r>
            <a:r>
              <a:rPr lang="en-US" altLang="ja-JP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4302" name="テキスト ボックス 42"/>
          <p:cNvSpPr txBox="1">
            <a:spLocks noChangeArrowheads="1"/>
          </p:cNvSpPr>
          <p:nvPr/>
        </p:nvSpPr>
        <p:spPr bwMode="auto">
          <a:xfrm>
            <a:off x="2134156" y="4459608"/>
            <a:ext cx="15033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新商品</a:t>
            </a:r>
            <a:endParaRPr lang="en-US" altLang="ja-JP" sz="1200" b="1" dirty="0">
              <a:solidFill>
                <a:srgbClr val="4D4D4D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ja-JP" altLang="en-US" sz="1200" b="1" dirty="0">
                <a:solidFill>
                  <a:srgbClr val="4D4D4D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開発とか</a:t>
            </a: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3470194" y="5140386"/>
            <a:ext cx="9080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万</a:t>
            </a:r>
            <a:endParaRPr lang="en-US" altLang="ja-JP" sz="1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defRPr/>
            </a:pPr>
            <a:r>
              <a:rPr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不慮支出</a:t>
            </a:r>
            <a:r>
              <a:rPr lang="ja-JP" altLang="en-US" sz="1200" b="1" dirty="0"/>
              <a:t>　</a:t>
            </a:r>
            <a:r>
              <a:rPr lang="ja-JP" altLang="en-US" sz="750" b="1" dirty="0"/>
              <a:t>　　</a:t>
            </a:r>
            <a:r>
              <a:rPr lang="ja-JP" altLang="en-US" sz="750" dirty="0"/>
              <a:t>　　</a:t>
            </a:r>
            <a:endParaRPr lang="ja-JP" altLang="en-US" sz="750" b="1" spc="-113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6392589" y="5176390"/>
            <a:ext cx="54133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売上</a:t>
            </a:r>
            <a:endParaRPr lang="en-US" altLang="ja-JP" sz="1200" b="1" dirty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defRPr/>
            </a:pPr>
            <a:r>
              <a:rPr lang="ja-JP" altLang="en-US" sz="1200" b="1" dirty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低下</a:t>
            </a:r>
            <a:r>
              <a:rPr lang="ja-JP" altLang="en-US" sz="1200" b="1" dirty="0"/>
              <a:t>　　　</a:t>
            </a:r>
            <a:r>
              <a:rPr lang="ja-JP" altLang="en-US" sz="750" b="1" dirty="0"/>
              <a:t>　　</a:t>
            </a:r>
            <a:r>
              <a:rPr lang="ja-JP" altLang="en-US" sz="750" dirty="0"/>
              <a:t>　　</a:t>
            </a:r>
            <a:endParaRPr lang="ja-JP" altLang="en-US" sz="750" b="1" spc="-113" dirty="0"/>
          </a:p>
        </p:txBody>
      </p:sp>
      <p:sp>
        <p:nvSpPr>
          <p:cNvPr id="46" name="左中かっこ 45"/>
          <p:cNvSpPr/>
          <p:nvPr/>
        </p:nvSpPr>
        <p:spPr>
          <a:xfrm flipH="1">
            <a:off x="6317437" y="5369965"/>
            <a:ext cx="46037" cy="31273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5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7438198" y="5337056"/>
            <a:ext cx="669925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多少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defRPr/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経費増</a:t>
            </a:r>
            <a:r>
              <a:rPr lang="ja-JP" altLang="en-US" sz="1200" b="1" dirty="0"/>
              <a:t>　　　</a:t>
            </a:r>
            <a:r>
              <a:rPr lang="ja-JP" altLang="en-US" sz="750" b="1" dirty="0"/>
              <a:t>　　</a:t>
            </a:r>
            <a:r>
              <a:rPr lang="ja-JP" altLang="en-US" sz="750" dirty="0"/>
              <a:t>　　</a:t>
            </a:r>
            <a:endParaRPr lang="ja-JP" altLang="en-US" sz="750" b="1" spc="-113" dirty="0"/>
          </a:p>
        </p:txBody>
      </p:sp>
      <p:sp>
        <p:nvSpPr>
          <p:cNvPr id="48" name="左中かっこ 47"/>
          <p:cNvSpPr/>
          <p:nvPr/>
        </p:nvSpPr>
        <p:spPr>
          <a:xfrm>
            <a:off x="8043036" y="5491044"/>
            <a:ext cx="130175" cy="7620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50"/>
          </a:p>
        </p:txBody>
      </p:sp>
      <p:sp>
        <p:nvSpPr>
          <p:cNvPr id="49" name="左中かっこ 48"/>
          <p:cNvSpPr/>
          <p:nvPr/>
        </p:nvSpPr>
        <p:spPr>
          <a:xfrm flipH="1">
            <a:off x="10621962" y="5016513"/>
            <a:ext cx="117475" cy="31115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5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0776564" y="4903862"/>
            <a:ext cx="5397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売上</a:t>
            </a:r>
            <a:endParaRPr lang="en-US" altLang="ja-JP" sz="12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>
              <a:defRPr/>
            </a:pPr>
            <a:r>
              <a:rPr lang="ja-JP" altLang="en-US" sz="12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向上</a:t>
            </a:r>
            <a:r>
              <a:rPr lang="ja-JP" altLang="en-US" sz="1200" b="1" dirty="0"/>
              <a:t>　　　</a:t>
            </a:r>
            <a:r>
              <a:rPr lang="ja-JP" altLang="en-US" sz="750" b="1" dirty="0"/>
              <a:t>　　</a:t>
            </a:r>
            <a:r>
              <a:rPr lang="ja-JP" altLang="en-US" sz="750" dirty="0"/>
              <a:t>　　</a:t>
            </a:r>
            <a:endParaRPr lang="ja-JP" altLang="en-US" sz="750" b="1" spc="-113" dirty="0"/>
          </a:p>
        </p:txBody>
      </p:sp>
      <p:sp>
        <p:nvSpPr>
          <p:cNvPr id="41" name="正方形/長方形 40"/>
          <p:cNvSpPr/>
          <p:nvPr/>
        </p:nvSpPr>
        <p:spPr>
          <a:xfrm>
            <a:off x="273605" y="132259"/>
            <a:ext cx="11613595" cy="79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56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中小企業のサイバー対策に必要な視点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5166382" y="1117855"/>
            <a:ext cx="644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000" u="sng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「費用」でなく「投資」！</a:t>
            </a:r>
            <a:endParaRPr lang="en-US" altLang="ja-JP" sz="4000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81084" y="6608352"/>
            <a:ext cx="4725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上図：大阪商工会議所　経営情報センター作成</a:t>
            </a:r>
          </a:p>
        </p:txBody>
      </p:sp>
    </p:spTree>
    <p:extLst>
      <p:ext uri="{BB962C8B-B14F-4D97-AF65-F5344CB8AC3E}">
        <p14:creationId xmlns:p14="http://schemas.microsoft.com/office/powerpoint/2010/main" val="3167904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291878" y="6316878"/>
            <a:ext cx="2743200" cy="365125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22</a:t>
            </a:fld>
            <a:endParaRPr kumimoji="1" lang="ja-JP" altLang="en-US" sz="6600" dirty="0"/>
          </a:p>
        </p:txBody>
      </p:sp>
      <p:sp>
        <p:nvSpPr>
          <p:cNvPr id="5" name="正方形/長方形 4"/>
          <p:cNvSpPr/>
          <p:nvPr/>
        </p:nvSpPr>
        <p:spPr>
          <a:xfrm>
            <a:off x="4369195" y="974068"/>
            <a:ext cx="7586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500" u="sng" kern="100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実例で見る「費用」と「投資」の関係性</a:t>
            </a:r>
            <a:endParaRPr lang="ja-JP" altLang="en-US" sz="3500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6513457"/>
              </p:ext>
            </p:extLst>
          </p:nvPr>
        </p:nvGraphicFramePr>
        <p:xfrm>
          <a:off x="222986" y="1720226"/>
          <a:ext cx="4631833" cy="3955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8108">
                  <a:extLst>
                    <a:ext uri="{9D8B030D-6E8A-4147-A177-3AD203B41FA5}">
                      <a16:colId xmlns:a16="http://schemas.microsoft.com/office/drawing/2014/main" val="1573619398"/>
                    </a:ext>
                  </a:extLst>
                </a:gridCol>
                <a:gridCol w="2413725">
                  <a:extLst>
                    <a:ext uri="{9D8B030D-6E8A-4147-A177-3AD203B41FA5}">
                      <a16:colId xmlns:a16="http://schemas.microsoft.com/office/drawing/2014/main" val="3567296152"/>
                    </a:ext>
                  </a:extLst>
                </a:gridCol>
              </a:tblGrid>
              <a:tr h="400583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pc="-150" dirty="0">
                          <a:latin typeface="+mn-ea"/>
                          <a:ea typeface="+mn-ea"/>
                        </a:rPr>
                        <a:t>甲社（</a:t>
                      </a:r>
                      <a:r>
                        <a:rPr kumimoji="1" lang="en-US" altLang="ja-JP" spc="-150" dirty="0">
                          <a:latin typeface="+mn-ea"/>
                          <a:ea typeface="+mn-ea"/>
                        </a:rPr>
                        <a:t>30</a:t>
                      </a:r>
                      <a:r>
                        <a:rPr kumimoji="1" lang="ja-JP" altLang="en-US" spc="-150" dirty="0">
                          <a:latin typeface="+mn-ea"/>
                          <a:ea typeface="+mn-ea"/>
                        </a:rPr>
                        <a:t>人サービス業）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896677"/>
                  </a:ext>
                </a:extLst>
              </a:tr>
              <a:tr h="805271">
                <a:tc>
                  <a:txBody>
                    <a:bodyPr/>
                    <a:lstStyle/>
                    <a:p>
                      <a:pPr algn="ctr"/>
                      <a:endParaRPr kumimoji="1" lang="en-US" altLang="ja-JP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事故の事象</a:t>
                      </a:r>
                      <a:endParaRPr kumimoji="1" lang="en-US" altLang="ja-JP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b="1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（被害と実害）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・不審メールに添付のワード</a:t>
                      </a:r>
                      <a:endParaRPr kumimoji="1" lang="en-US" altLang="ja-JP" sz="14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　文書のマクロを有効化。</a:t>
                      </a:r>
                      <a:endParaRPr kumimoji="1" lang="en-US" altLang="ja-JP" sz="14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　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PC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１台がウイルス感染</a:t>
                      </a:r>
                      <a:endParaRPr kumimoji="1" lang="en-US" altLang="ja-JP" sz="14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・外部に偽装メール送信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8546250"/>
                  </a:ext>
                </a:extLst>
              </a:tr>
              <a:tr h="4005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spc="-15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原因･被害範囲調査費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３６４万円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1083246"/>
                  </a:ext>
                </a:extLst>
              </a:tr>
              <a:tr h="6914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700" b="1" spc="-15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再発防止・事態収拾費</a:t>
                      </a:r>
                      <a:endParaRPr kumimoji="1" lang="en-US" altLang="ja-JP" sz="1700" b="1" spc="-150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700" b="1" spc="-150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（ｺﾝｻﾙﾃｨﾝｸﾞ・弁護士等）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４４万円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2284600"/>
                  </a:ext>
                </a:extLst>
              </a:tr>
              <a:tr h="6914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再発防止費</a:t>
                      </a:r>
                      <a:endParaRPr kumimoji="1" lang="en-US" altLang="ja-JP" b="1" dirty="0">
                        <a:solidFill>
                          <a:srgbClr val="C00000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（ｼｽﾃﾑ導入等）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kumimoji="1" lang="ja-JP" altLang="en-US" sz="24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２１４万円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334390"/>
                  </a:ext>
                </a:extLst>
              </a:tr>
              <a:tr h="4005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社会的信用低下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8589489"/>
                  </a:ext>
                </a:extLst>
              </a:tr>
              <a:tr h="40058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合計被害額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500"/>
                        </a:lnSpc>
                      </a:pPr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６２２万円＋？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067899"/>
                  </a:ext>
                </a:extLst>
              </a:tr>
            </a:tbl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820172" y="6522931"/>
            <a:ext cx="10102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上図：東京海上日動火災保険㈱「サイバーリスク保険インシデント事例集」をもとに大阪商工会議所が作成）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045478"/>
              </p:ext>
            </p:extLst>
          </p:nvPr>
        </p:nvGraphicFramePr>
        <p:xfrm>
          <a:off x="9337102" y="1710714"/>
          <a:ext cx="2647068" cy="4083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068">
                  <a:extLst>
                    <a:ext uri="{9D8B030D-6E8A-4147-A177-3AD203B41FA5}">
                      <a16:colId xmlns:a16="http://schemas.microsoft.com/office/drawing/2014/main" val="1944698305"/>
                    </a:ext>
                  </a:extLst>
                </a:gridCol>
              </a:tblGrid>
              <a:tr h="4225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乙社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(200</a:t>
                      </a:r>
                      <a:r>
                        <a:rPr kumimoji="1" lang="ja-JP" altLang="en-US" dirty="0">
                          <a:latin typeface="+mn-ea"/>
                          <a:ea typeface="+mn-ea"/>
                        </a:rPr>
                        <a:t>人食品メーカー</a:t>
                      </a:r>
                      <a:r>
                        <a:rPr kumimoji="1" lang="en-US" altLang="ja-JP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364164"/>
                  </a:ext>
                </a:extLst>
              </a:tr>
              <a:tr h="889385">
                <a:tc>
                  <a:txBody>
                    <a:bodyPr/>
                    <a:lstStyle/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・２６０台の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PC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がウイルス感染。　</a:t>
                      </a:r>
                      <a:endParaRPr kumimoji="1" lang="en-US" altLang="ja-JP" sz="14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　社員をかたる「なりすましメー</a:t>
                      </a:r>
                      <a:endParaRPr kumimoji="1" lang="en-US" altLang="ja-JP" sz="14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　ル」が取引先に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15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万件</a:t>
                      </a:r>
                      <a:r>
                        <a:rPr kumimoji="1" lang="en-US" altLang="ja-JP" sz="1400" b="1" dirty="0"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日送信</a:t>
                      </a:r>
                      <a:endParaRPr kumimoji="1" lang="en-US" altLang="ja-JP" sz="1400" b="1" dirty="0">
                        <a:latin typeface="+mn-ea"/>
                        <a:ea typeface="+mn-ea"/>
                      </a:endParaRPr>
                    </a:p>
                    <a:p>
                      <a:r>
                        <a:rPr kumimoji="1" lang="ja-JP" altLang="en-US" sz="1400" b="1" dirty="0">
                          <a:latin typeface="+mn-ea"/>
                          <a:ea typeface="+mn-ea"/>
                        </a:rPr>
                        <a:t>　されてしまった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895"/>
                  </a:ext>
                </a:extLst>
              </a:tr>
              <a:tr h="4225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１３２０万円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99128065"/>
                  </a:ext>
                </a:extLst>
              </a:tr>
              <a:tr h="67681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１１５５万円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4998148"/>
                  </a:ext>
                </a:extLst>
              </a:tr>
              <a:tr h="66754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rgbClr val="002060"/>
                          </a:solidFill>
                          <a:latin typeface="+mn-ea"/>
                          <a:ea typeface="+mn-ea"/>
                        </a:rPr>
                        <a:t>１０００万円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37614281"/>
                  </a:ext>
                </a:extLst>
              </a:tr>
              <a:tr h="4225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  <a:latin typeface="+mn-ea"/>
                          <a:ea typeface="+mn-ea"/>
                        </a:rPr>
                        <a:t>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9569078"/>
                  </a:ext>
                </a:extLst>
              </a:tr>
              <a:tr h="4225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ea"/>
                          <a:ea typeface="+mn-ea"/>
                        </a:rPr>
                        <a:t>３４７５万円＋？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98071574"/>
                  </a:ext>
                </a:extLst>
              </a:tr>
            </a:tbl>
          </a:graphicData>
        </a:graphic>
      </p:graphicFrame>
      <p:sp>
        <p:nvSpPr>
          <p:cNvPr id="14" name="角丸四角形吹き出し 13"/>
          <p:cNvSpPr/>
          <p:nvPr/>
        </p:nvSpPr>
        <p:spPr>
          <a:xfrm>
            <a:off x="2846070" y="3076318"/>
            <a:ext cx="1523123" cy="946184"/>
          </a:xfrm>
          <a:prstGeom prst="wedgeRoundRectCallout">
            <a:avLst>
              <a:gd name="adj1" fmla="val 97108"/>
              <a:gd name="adj2" fmla="val -1332"/>
              <a:gd name="adj3" fmla="val 16667"/>
            </a:avLst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吹き出し 14"/>
          <p:cNvSpPr/>
          <p:nvPr/>
        </p:nvSpPr>
        <p:spPr>
          <a:xfrm>
            <a:off x="9824479" y="3133470"/>
            <a:ext cx="1705533" cy="959942"/>
          </a:xfrm>
          <a:prstGeom prst="wedgeRoundRectCallout">
            <a:avLst>
              <a:gd name="adj1" fmla="val -100761"/>
              <a:gd name="adj2" fmla="val -1476"/>
              <a:gd name="adj3" fmla="val 16667"/>
            </a:avLst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吹き出し 15"/>
          <p:cNvSpPr/>
          <p:nvPr/>
        </p:nvSpPr>
        <p:spPr>
          <a:xfrm>
            <a:off x="2846071" y="4259368"/>
            <a:ext cx="1523123" cy="472123"/>
          </a:xfrm>
          <a:prstGeom prst="wedgeRoundRectCallout">
            <a:avLst>
              <a:gd name="adj1" fmla="val 92771"/>
              <a:gd name="adj2" fmla="val -11803"/>
              <a:gd name="adj3" fmla="val 16667"/>
            </a:avLst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吹き出し 16"/>
          <p:cNvSpPr/>
          <p:nvPr/>
        </p:nvSpPr>
        <p:spPr>
          <a:xfrm rot="10800000">
            <a:off x="9922233" y="4307660"/>
            <a:ext cx="1607778" cy="445227"/>
          </a:xfrm>
          <a:prstGeom prst="wedgeRoundRectCallout">
            <a:avLst>
              <a:gd name="adj1" fmla="val 95124"/>
              <a:gd name="adj2" fmla="val 14156"/>
              <a:gd name="adj3" fmla="val 16667"/>
            </a:avLst>
          </a:prstGeom>
          <a:noFill/>
          <a:ln w="603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915822" y="2787773"/>
            <a:ext cx="43209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0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事故がなかったら発生していなかった</a:t>
            </a:r>
            <a:endParaRPr lang="en-US" altLang="ja-JP" sz="2000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22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「無駄な費用」</a:t>
            </a:r>
            <a:endParaRPr lang="en-US" altLang="ja-JP" sz="2200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2200" u="sng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甲社４００万円</a:t>
            </a:r>
            <a:r>
              <a:rPr lang="ja-JP" altLang="en-US" sz="22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2200" u="sng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乙社</a:t>
            </a:r>
            <a:r>
              <a:rPr lang="en-US" altLang="ja-JP" sz="2200" u="sng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2475</a:t>
            </a:r>
            <a:r>
              <a:rPr lang="ja-JP" altLang="en-US" sz="2200" u="sng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万円</a:t>
            </a:r>
            <a:endParaRPr lang="ja-JP" altLang="en-US" sz="22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4931067" y="4093412"/>
            <a:ext cx="44034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ja-JP" sz="2000" b="1" dirty="0">
                <a:solidFill>
                  <a:srgbClr val="002060"/>
                </a:solidFill>
              </a:rPr>
              <a:t>「</a:t>
            </a:r>
            <a:r>
              <a:rPr lang="ja-JP" altLang="ja-JP" sz="2000" b="1" spc="-150" dirty="0">
                <a:solidFill>
                  <a:srgbClr val="002060"/>
                </a:solidFill>
              </a:rPr>
              <a:t>無駄な</a:t>
            </a:r>
            <a:r>
              <a:rPr lang="ja-JP" altLang="en-US" sz="2000" b="1" spc="-150" dirty="0">
                <a:solidFill>
                  <a:srgbClr val="002060"/>
                </a:solidFill>
              </a:rPr>
              <a:t>費用</a:t>
            </a:r>
            <a:r>
              <a:rPr lang="ja-JP" altLang="ja-JP" sz="2000" b="1" spc="-150" dirty="0">
                <a:solidFill>
                  <a:srgbClr val="002060"/>
                </a:solidFill>
              </a:rPr>
              <a:t>を未然に防ぐための投資</a:t>
            </a:r>
            <a:r>
              <a:rPr lang="ja-JP" altLang="ja-JP" sz="2000" b="1" dirty="0">
                <a:solidFill>
                  <a:srgbClr val="002060"/>
                </a:solidFill>
              </a:rPr>
              <a:t>」</a:t>
            </a:r>
            <a:endParaRPr lang="en-US" altLang="ja-JP" sz="2000" b="1" u="sng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2200" u="sng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甲社２００万円</a:t>
            </a:r>
            <a:r>
              <a:rPr lang="ja-JP" altLang="en-US" sz="2200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　　</a:t>
            </a:r>
            <a:r>
              <a:rPr lang="ja-JP" altLang="en-US" sz="2200" u="sng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乙社</a:t>
            </a:r>
            <a:r>
              <a:rPr lang="en-US" altLang="ja-JP" sz="2200" u="sng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1000</a:t>
            </a:r>
            <a:r>
              <a:rPr lang="ja-JP" altLang="en-US" sz="2200" u="sng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Times New Roman" panose="02020603050405020304" pitchFamily="18" charset="0"/>
              </a:rPr>
              <a:t>万円</a:t>
            </a:r>
            <a:endParaRPr lang="ja-JP" altLang="en-US" sz="22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下矢印 21"/>
          <p:cNvSpPr/>
          <p:nvPr/>
        </p:nvSpPr>
        <p:spPr>
          <a:xfrm>
            <a:off x="5812543" y="4960080"/>
            <a:ext cx="846643" cy="368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下矢印 22"/>
          <p:cNvSpPr/>
          <p:nvPr/>
        </p:nvSpPr>
        <p:spPr>
          <a:xfrm>
            <a:off x="7902790" y="4964846"/>
            <a:ext cx="846643" cy="3688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866528" y="5316829"/>
            <a:ext cx="24857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甲社</a:t>
            </a:r>
            <a:endParaRPr lang="en-US" altLang="ja-JP" sz="2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spcAft>
                <a:spcPts val="0"/>
              </a:spcAft>
            </a:pPr>
            <a:r>
              <a:rPr lang="ja-JP" altLang="en-US" sz="2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２００万の投資で</a:t>
            </a:r>
            <a:endParaRPr lang="en-US" altLang="ja-JP" sz="22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spcAft>
                <a:spcPts val="0"/>
              </a:spcAft>
            </a:pPr>
            <a:r>
              <a:rPr lang="ja-JP" altLang="en-US" sz="2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４００万の被害防止</a:t>
            </a:r>
          </a:p>
        </p:txBody>
      </p:sp>
      <p:sp>
        <p:nvSpPr>
          <p:cNvPr id="27" name="雲形吹き出し 26"/>
          <p:cNvSpPr/>
          <p:nvPr/>
        </p:nvSpPr>
        <p:spPr>
          <a:xfrm>
            <a:off x="1090963" y="5883635"/>
            <a:ext cx="3222204" cy="469302"/>
          </a:xfrm>
          <a:prstGeom prst="cloudCallout">
            <a:avLst>
              <a:gd name="adj1" fmla="val -64902"/>
              <a:gd name="adj2" fmla="val 36523"/>
            </a:avLst>
          </a:prstGeom>
          <a:solidFill>
            <a:srgbClr val="F49AE9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1600" b="1" dirty="0"/>
              <a:t>「他山の石」にせねば！</a:t>
            </a:r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rgbClr val="F49AE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636" y="6029293"/>
            <a:ext cx="380827" cy="486903"/>
          </a:xfrm>
          <a:prstGeom prst="rect">
            <a:avLst/>
          </a:prstGeom>
        </p:spPr>
      </p:pic>
      <p:sp>
        <p:nvSpPr>
          <p:cNvPr id="29" name="正方形/長方形 28"/>
          <p:cNvSpPr/>
          <p:nvPr/>
        </p:nvSpPr>
        <p:spPr>
          <a:xfrm>
            <a:off x="7239927" y="5302231"/>
            <a:ext cx="27199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　</a:t>
            </a:r>
            <a:r>
              <a:rPr lang="en-US" altLang="ja-JP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乙社</a:t>
            </a:r>
            <a:endParaRPr lang="en-US" altLang="ja-JP" sz="2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spcAft>
                <a:spcPts val="0"/>
              </a:spcAft>
            </a:pPr>
            <a:r>
              <a:rPr lang="ja-JP" altLang="en-US" sz="2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１０００万の投資で</a:t>
            </a:r>
            <a:endParaRPr lang="en-US" altLang="ja-JP" sz="2200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>
              <a:spcAft>
                <a:spcPts val="0"/>
              </a:spcAft>
            </a:pPr>
            <a:r>
              <a:rPr lang="ja-JP" altLang="en-US" sz="2200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２４７５万の被害防止</a:t>
            </a:r>
          </a:p>
        </p:txBody>
      </p:sp>
      <p:sp>
        <p:nvSpPr>
          <p:cNvPr id="30" name="雲形吹き出し 29"/>
          <p:cNvSpPr/>
          <p:nvPr/>
        </p:nvSpPr>
        <p:spPr>
          <a:xfrm>
            <a:off x="10010034" y="5770955"/>
            <a:ext cx="1963269" cy="441244"/>
          </a:xfrm>
          <a:prstGeom prst="cloudCallout">
            <a:avLst>
              <a:gd name="adj1" fmla="val 55468"/>
              <a:gd name="adj2" fmla="val 30869"/>
            </a:avLst>
          </a:prstGeom>
          <a:solidFill>
            <a:srgbClr val="F49AE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600" b="1" dirty="0"/>
              <a:t>結果論</a:t>
            </a:r>
            <a:r>
              <a:rPr lang="ja-JP" altLang="en-US" sz="1600" b="1" dirty="0" err="1"/>
              <a:t>やん</a:t>
            </a:r>
            <a:endParaRPr kumimoji="1" lang="ja-JP" altLang="en-US" sz="1600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225082" y="150454"/>
            <a:ext cx="11730969" cy="756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ts val="6300"/>
              </a:lnSpc>
            </a:pPr>
            <a:r>
              <a:rPr lang="ja-JP" altLang="en-US" sz="56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中小企業のサイバー対策に必要な視点</a:t>
            </a:r>
          </a:p>
        </p:txBody>
      </p:sp>
      <p:sp>
        <p:nvSpPr>
          <p:cNvPr id="4" name="フローチャート: 代替処理 3"/>
          <p:cNvSpPr/>
          <p:nvPr/>
        </p:nvSpPr>
        <p:spPr>
          <a:xfrm>
            <a:off x="5019176" y="2711994"/>
            <a:ext cx="4153569" cy="1208243"/>
          </a:xfrm>
          <a:prstGeom prst="flowChartAlternateProcess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フローチャート: 代替処理 24"/>
          <p:cNvSpPr/>
          <p:nvPr/>
        </p:nvSpPr>
        <p:spPr>
          <a:xfrm>
            <a:off x="4977731" y="4077328"/>
            <a:ext cx="4156512" cy="768060"/>
          </a:xfrm>
          <a:prstGeom prst="flowChartAlternateProcess">
            <a:avLst/>
          </a:prstGeom>
          <a:noFill/>
          <a:ln w="539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/>
          <p:cNvSpPr/>
          <p:nvPr/>
        </p:nvSpPr>
        <p:spPr>
          <a:xfrm>
            <a:off x="237055" y="1092384"/>
            <a:ext cx="4631349" cy="46800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  <a:spcAft>
                <a:spcPts val="0"/>
              </a:spcAft>
            </a:pPr>
            <a:r>
              <a:rPr lang="ja-JP" altLang="en-US" sz="3200" kern="1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対策の前提となる考え方　</a:t>
            </a:r>
            <a:endParaRPr lang="ja-JP" altLang="en-US" sz="32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22986" y="1727959"/>
            <a:ext cx="1194372" cy="64633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実例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259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104376" y="6356350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z="6600" smtClean="0"/>
              <a:pPr/>
              <a:t>23</a:t>
            </a:fld>
            <a:endParaRPr lang="en-US" sz="6600" dirty="0"/>
          </a:p>
        </p:txBody>
      </p:sp>
      <p:sp>
        <p:nvSpPr>
          <p:cNvPr id="16" name="正方形/長方形 15"/>
          <p:cNvSpPr/>
          <p:nvPr/>
        </p:nvSpPr>
        <p:spPr>
          <a:xfrm>
            <a:off x="309060" y="102139"/>
            <a:ext cx="11700000" cy="861774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56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中小企業のサイバー対策に必要な視点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265295" y="1841287"/>
            <a:ext cx="11743765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・セキュリティベンダ</a:t>
            </a:r>
            <a:endParaRPr lang="en-US" altLang="ja-JP" sz="3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</a:pPr>
            <a:r>
              <a:rPr lang="ja-JP" altLang="en-US" sz="3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👉売上の１％</a:t>
            </a:r>
            <a:endParaRPr lang="en-US" altLang="ja-JP" sz="3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</a:t>
            </a:r>
            <a:r>
              <a:rPr lang="en-US" altLang="ja-JP" sz="3200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3200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一社</a:t>
            </a:r>
            <a:r>
              <a:rPr lang="en-US" altLang="ja-JP" sz="3200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3200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日本サイバーセキュリティ・イノベーション委員会</a:t>
            </a:r>
            <a:endParaRPr lang="en-US" altLang="ja-JP" sz="3200" kern="100" spc="-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38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👉</a:t>
            </a:r>
            <a:r>
              <a:rPr lang="ja-JP" altLang="en-US" sz="32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売上の</a:t>
            </a:r>
            <a:r>
              <a:rPr lang="en-US" altLang="ja-JP" sz="32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0.5</a:t>
            </a:r>
            <a:r>
              <a:rPr lang="ja-JP" altLang="en-US" sz="32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％</a:t>
            </a:r>
            <a:endParaRPr lang="en-US" altLang="ja-JP" sz="3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05891"/>
              </p:ext>
            </p:extLst>
          </p:nvPr>
        </p:nvGraphicFramePr>
        <p:xfrm>
          <a:off x="1621087" y="3851202"/>
          <a:ext cx="608856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520">
                  <a:extLst>
                    <a:ext uri="{9D8B030D-6E8A-4147-A177-3AD203B41FA5}">
                      <a16:colId xmlns:a16="http://schemas.microsoft.com/office/drawing/2014/main" val="2514783851"/>
                    </a:ext>
                  </a:extLst>
                </a:gridCol>
                <a:gridCol w="2029520">
                  <a:extLst>
                    <a:ext uri="{9D8B030D-6E8A-4147-A177-3AD203B41FA5}">
                      <a16:colId xmlns:a16="http://schemas.microsoft.com/office/drawing/2014/main" val="4030198447"/>
                    </a:ext>
                  </a:extLst>
                </a:gridCol>
                <a:gridCol w="2029520">
                  <a:extLst>
                    <a:ext uri="{9D8B030D-6E8A-4147-A177-3AD203B41FA5}">
                      <a16:colId xmlns:a16="http://schemas.microsoft.com/office/drawing/2014/main" val="954988790"/>
                    </a:ext>
                  </a:extLst>
                </a:gridCol>
              </a:tblGrid>
              <a:tr h="310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dirty="0"/>
                        <a:t>売　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dirty="0"/>
                        <a:t>ベンダー推奨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dirty="0"/>
                        <a:t>現実的には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592255"/>
                  </a:ext>
                </a:extLst>
              </a:tr>
              <a:tr h="310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dirty="0">
                          <a:solidFill>
                            <a:srgbClr val="002060"/>
                          </a:solidFill>
                        </a:rPr>
                        <a:t>年商５億円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dirty="0">
                          <a:solidFill>
                            <a:srgbClr val="002060"/>
                          </a:solidFill>
                        </a:rPr>
                        <a:t>５００万円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dirty="0">
                          <a:solidFill>
                            <a:srgbClr val="C00000"/>
                          </a:solidFill>
                        </a:rPr>
                        <a:t>２５０万円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432061"/>
                  </a:ext>
                </a:extLst>
              </a:tr>
              <a:tr h="310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dirty="0">
                          <a:solidFill>
                            <a:srgbClr val="002060"/>
                          </a:solidFill>
                        </a:rPr>
                        <a:t>年商１億円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dirty="0">
                          <a:solidFill>
                            <a:srgbClr val="002060"/>
                          </a:solidFill>
                        </a:rPr>
                        <a:t>１００万円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dirty="0">
                          <a:solidFill>
                            <a:srgbClr val="C00000"/>
                          </a:solidFill>
                        </a:rPr>
                        <a:t>５０万円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9807061"/>
                  </a:ext>
                </a:extLst>
              </a:tr>
              <a:tr h="31049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dirty="0">
                          <a:solidFill>
                            <a:srgbClr val="002060"/>
                          </a:solidFill>
                        </a:rPr>
                        <a:t>年商５千万円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dirty="0">
                          <a:solidFill>
                            <a:srgbClr val="002060"/>
                          </a:solidFill>
                        </a:rPr>
                        <a:t>５０万円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200" b="1" dirty="0">
                          <a:solidFill>
                            <a:srgbClr val="C00000"/>
                          </a:solidFill>
                        </a:rPr>
                        <a:t>２５万円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17660"/>
                  </a:ext>
                </a:extLst>
              </a:tr>
            </a:tbl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5400188" y="1180029"/>
            <a:ext cx="644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4400" u="sng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「投資」の「相場」は？</a:t>
            </a:r>
            <a:endParaRPr lang="en-US" altLang="ja-JP" sz="4400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8235" y="5680164"/>
            <a:ext cx="11743765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・Ｇｏｒｄｏｎ－Ｌｏｅｂモデル（米国メリーランド大学）</a:t>
            </a:r>
            <a:endParaRPr lang="en-US" altLang="ja-JP" sz="3200" kern="100" spc="-3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3700"/>
              </a:lnSpc>
              <a:spcAft>
                <a:spcPts val="0"/>
              </a:spcAft>
            </a:pPr>
            <a:r>
              <a:rPr lang="ja-JP" altLang="en-US" sz="3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👉想定被害額の</a:t>
            </a:r>
            <a:r>
              <a:rPr lang="en-US" altLang="ja-JP" sz="3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36</a:t>
            </a:r>
            <a:r>
              <a:rPr lang="ja-JP" altLang="en-US" sz="3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％相当額</a:t>
            </a:r>
            <a:endParaRPr lang="en-US" altLang="ja-JP" sz="3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01223" y="1220720"/>
            <a:ext cx="4631349" cy="55399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ja-JP" altLang="en-US" sz="3200" kern="1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対策の前提となる考え方　</a:t>
            </a:r>
            <a:endParaRPr lang="ja-JP" altLang="en-US" sz="32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51701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287821" y="6336130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z="6600" smtClean="0"/>
              <a:pPr/>
              <a:t>24</a:t>
            </a:fld>
            <a:endParaRPr lang="en-US" sz="6600" dirty="0"/>
          </a:p>
        </p:txBody>
      </p:sp>
      <p:sp>
        <p:nvSpPr>
          <p:cNvPr id="6" name="正方形/長方形 5"/>
          <p:cNvSpPr/>
          <p:nvPr/>
        </p:nvSpPr>
        <p:spPr>
          <a:xfrm>
            <a:off x="280505" y="114713"/>
            <a:ext cx="11616756" cy="79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36000">
            <a:spAutoFit/>
          </a:bodyPr>
          <a:lstStyle/>
          <a:p>
            <a:pPr algn="ctr"/>
            <a:r>
              <a:rPr lang="ja-JP" altLang="en-US" sz="6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何から始めたらいいのか？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591753" y="1648305"/>
            <a:ext cx="109795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u="sng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ＩＰＡ</a:t>
            </a:r>
            <a:r>
              <a:rPr lang="ja-JP" alt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3600" b="1" u="sng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中小企業の情報セキュリティ対策ガイドライン</a:t>
            </a:r>
            <a:r>
              <a:rPr lang="ja-JP" alt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」を読む</a:t>
            </a:r>
            <a:endParaRPr lang="en-US" altLang="ja-JP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2059" y="6559967"/>
            <a:ext cx="57195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独立行政法人情報処理推進機構（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IPA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）公式ウェブサイトから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367472" y="1738174"/>
            <a:ext cx="1252417" cy="54105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kumimoji="1" lang="ja-JP" altLang="en-US" sz="2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経営者</a:t>
            </a:r>
            <a:endParaRPr kumimoji="1" lang="en-US" altLang="ja-JP" sz="2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76132" y="1057372"/>
            <a:ext cx="1194372" cy="56682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ts val="37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05" y="4251683"/>
            <a:ext cx="1502313" cy="2300964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353404" y="2556441"/>
            <a:ext cx="1252417" cy="54105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ja-JP" altLang="en-US" sz="2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情シス</a:t>
            </a:r>
            <a:endParaRPr kumimoji="1" lang="en-US" altLang="ja-JP" sz="2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582141" y="2469027"/>
            <a:ext cx="10561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u="sng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ＩＰＡ</a:t>
            </a:r>
            <a:r>
              <a:rPr lang="ja-JP" alt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en-US" altLang="ja-JP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分でできる！情報セキュリティ自社診断」をやる</a:t>
            </a:r>
            <a:endParaRPr lang="en-US" altLang="ja-JP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992" y="4258045"/>
            <a:ext cx="1488926" cy="2294602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5951" r="5913"/>
          <a:stretch/>
        </p:blipFill>
        <p:spPr>
          <a:xfrm>
            <a:off x="3431917" y="4227778"/>
            <a:ext cx="1451458" cy="2395473"/>
          </a:xfrm>
          <a:prstGeom prst="rect">
            <a:avLst/>
          </a:prstGeom>
        </p:spPr>
      </p:pic>
      <p:sp>
        <p:nvSpPr>
          <p:cNvPr id="18" name="角丸四角形 17"/>
          <p:cNvSpPr/>
          <p:nvPr/>
        </p:nvSpPr>
        <p:spPr>
          <a:xfrm>
            <a:off x="381538" y="3426195"/>
            <a:ext cx="1252417" cy="541051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ja-JP" altLang="en-US" sz="2800" dirty="0">
                <a:solidFill>
                  <a:srgbClr val="C0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全社で</a:t>
            </a:r>
            <a:endParaRPr kumimoji="1" lang="en-US" altLang="ja-JP" sz="2800" dirty="0">
              <a:solidFill>
                <a:srgbClr val="C0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616405" y="3336954"/>
            <a:ext cx="108799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 u="sng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ＩＰＡ</a:t>
            </a:r>
            <a:r>
              <a:rPr lang="ja-JP" altLang="en-US" sz="36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</a:t>
            </a:r>
            <a:r>
              <a:rPr lang="ja-JP" altLang="en-US" sz="3600" b="1" u="sng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情報セキュリティ５か条」を実践し「</a:t>
            </a:r>
            <a:r>
              <a:rPr lang="en-US" altLang="ja-JP" sz="3600" b="1" u="sng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Security Action</a:t>
            </a:r>
            <a:r>
              <a:rPr lang="ja-JP" altLang="en-US" sz="3600" b="1" u="sng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」宣言</a:t>
            </a:r>
            <a:endParaRPr lang="en-US" altLang="ja-JP" sz="2000" b="1" u="sng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427" y="4251683"/>
            <a:ext cx="1562426" cy="2317003"/>
          </a:xfrm>
          <a:prstGeom prst="rect">
            <a:avLst/>
          </a:prstGeom>
        </p:spPr>
      </p:pic>
      <p:sp>
        <p:nvSpPr>
          <p:cNvPr id="21" name="正方形/長方形 20"/>
          <p:cNvSpPr/>
          <p:nvPr/>
        </p:nvSpPr>
        <p:spPr>
          <a:xfrm>
            <a:off x="6532474" y="4070350"/>
            <a:ext cx="4051537" cy="2657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ja-JP" altLang="en-US" sz="2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①</a:t>
            </a:r>
            <a:r>
              <a:rPr lang="ja-JP" altLang="en-US" sz="2400" b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ＯＳやソフトウェアを最新状態に</a:t>
            </a:r>
            <a:endParaRPr lang="en-US" altLang="ja-JP" sz="2400" b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②ウィルス対策ソフトを導入する</a:t>
            </a:r>
            <a:endParaRPr lang="en-US" altLang="ja-JP" sz="24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③パスワードを強化</a:t>
            </a:r>
            <a:endParaRPr lang="en-US" altLang="ja-JP" sz="24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④共有設定を見直す</a:t>
            </a:r>
            <a:endParaRPr lang="en-US" altLang="ja-JP" sz="24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lnSpc>
                <a:spcPts val="4000"/>
              </a:lnSpc>
            </a:pPr>
            <a:r>
              <a:rPr lang="ja-JP" altLang="en-US" sz="2400" b="1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⑤脅威や攻撃の手口を知る</a:t>
            </a:r>
            <a:endParaRPr lang="en-US" altLang="ja-JP" sz="2400" b="1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43865" y="4777219"/>
            <a:ext cx="739175" cy="838333"/>
          </a:xfrm>
          <a:prstGeom prst="rect">
            <a:avLst/>
          </a:prstGeom>
        </p:spPr>
      </p:pic>
      <p:sp>
        <p:nvSpPr>
          <p:cNvPr id="22" name="右矢印 21"/>
          <p:cNvSpPr/>
          <p:nvPr/>
        </p:nvSpPr>
        <p:spPr>
          <a:xfrm>
            <a:off x="10465246" y="3977341"/>
            <a:ext cx="549335" cy="2645911"/>
          </a:xfrm>
          <a:prstGeom prst="rightArrow">
            <a:avLst>
              <a:gd name="adj1" fmla="val 81211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自己宣言</a:t>
            </a:r>
            <a:endParaRPr kumimoji="1" lang="en-US" altLang="ja-JP" dirty="0"/>
          </a:p>
          <a:p>
            <a:pPr algn="ctr"/>
            <a:r>
              <a:rPr lang="ja-JP" altLang="en-US" dirty="0"/>
              <a:t>・登録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8517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94087" y="6298369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z="6600" smtClean="0"/>
              <a:pPr/>
              <a:t>25</a:t>
            </a:fld>
            <a:endParaRPr lang="en-US" sz="6600" dirty="0"/>
          </a:p>
        </p:txBody>
      </p:sp>
      <p:sp>
        <p:nvSpPr>
          <p:cNvPr id="6" name="正方形/長方形 5"/>
          <p:cNvSpPr/>
          <p:nvPr/>
        </p:nvSpPr>
        <p:spPr>
          <a:xfrm>
            <a:off x="245099" y="71877"/>
            <a:ext cx="11723703" cy="792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36000">
            <a:spAutoFit/>
          </a:bodyPr>
          <a:lstStyle/>
          <a:p>
            <a:pPr algn="ctr">
              <a:lnSpc>
                <a:spcPts val="6200"/>
              </a:lnSpc>
            </a:pPr>
            <a:r>
              <a:rPr lang="ja-JP" altLang="en-US" sz="6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パスワードの作り方</a:t>
            </a:r>
            <a:r>
              <a:rPr lang="ja-JP" altLang="en-US" sz="3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（情報セキュリティ</a:t>
            </a:r>
            <a:r>
              <a:rPr lang="en-US" altLang="ja-JP" sz="3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sz="3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か条の</a:t>
            </a:r>
            <a:r>
              <a:rPr lang="en-US" altLang="ja-JP" sz="3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ja-JP" altLang="en-US" sz="3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262918" y="1021769"/>
            <a:ext cx="1099538" cy="468000"/>
          </a:xfrm>
          <a:prstGeom prst="rect">
            <a:avLst/>
          </a:prstGeom>
          <a:solidFill>
            <a:srgbClr val="00B05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ts val="35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5" name="四角形吹き出し 24"/>
          <p:cNvSpPr/>
          <p:nvPr/>
        </p:nvSpPr>
        <p:spPr>
          <a:xfrm>
            <a:off x="7507823" y="1166476"/>
            <a:ext cx="4347854" cy="1256712"/>
          </a:xfrm>
          <a:prstGeom prst="wedgeRectCallout">
            <a:avLst>
              <a:gd name="adj1" fmla="val -55416"/>
              <a:gd name="adj2" fmla="val 34277"/>
            </a:avLst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72000" rIns="36000" bIns="36000" rtlCol="0" anchor="t"/>
          <a:lstStyle/>
          <a:p>
            <a:pPr algn="ctr">
              <a:lnSpc>
                <a:spcPts val="1800"/>
              </a:lnSpc>
            </a:pP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攻撃者は</a:t>
            </a:r>
            <a:r>
              <a:rPr lang="en-US" altLang="ja-JP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秒間で約</a:t>
            </a:r>
            <a:r>
              <a:rPr lang="en-US" altLang="ja-JP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6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千億通り試行できる！</a:t>
            </a:r>
            <a:endParaRPr lang="en-US" altLang="ja-JP" sz="1600" b="1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👉数字のみで</a:t>
            </a:r>
            <a:r>
              <a:rPr kumimoji="1"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kumimoji="1"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桁・・・</a:t>
            </a:r>
            <a:r>
              <a:rPr kumimoji="1"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10,000</a:t>
            </a:r>
            <a:r>
              <a:rPr kumimoji="1"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通り（瞬殺！で解読）</a:t>
            </a:r>
            <a:endParaRPr kumimoji="1" lang="en-US" altLang="ja-JP" sz="1600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👉大文字</a:t>
            </a:r>
            <a:r>
              <a:rPr kumimoji="1"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+</a:t>
            </a:r>
            <a:r>
              <a:rPr kumimoji="1"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小文字で</a:t>
            </a:r>
            <a:r>
              <a:rPr kumimoji="1"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r>
              <a:rPr kumimoji="1"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桁・・・</a:t>
            </a:r>
            <a:r>
              <a:rPr lang="en-US" altLang="ja-JP" sz="1600" spc="-300" dirty="0">
                <a:latin typeface="Meiryo UI" panose="020B0604030504040204" pitchFamily="50" charset="-128"/>
                <a:ea typeface="Meiryo UI" panose="020B0604030504040204" pitchFamily="50" charset="-128"/>
              </a:rPr>
              <a:t>197</a:t>
            </a:r>
            <a:r>
              <a:rPr lang="ja-JP" altLang="en-US" sz="1600" spc="-300" dirty="0">
                <a:latin typeface="Meiryo UI" panose="020B0604030504040204" pitchFamily="50" charset="-128"/>
                <a:ea typeface="Meiryo UI" panose="020B0604030504040204" pitchFamily="50" charset="-128"/>
              </a:rPr>
              <a:t>億通り（秒殺！で解読）</a:t>
            </a:r>
            <a:endParaRPr kumimoji="1" lang="en-US" altLang="ja-JP" sz="1600" spc="-3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👉４文字種全て</a:t>
            </a:r>
            <a:r>
              <a:rPr kumimoji="1"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(93</a:t>
            </a:r>
            <a:r>
              <a:rPr kumimoji="1"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個</a:t>
            </a:r>
            <a:r>
              <a:rPr kumimoji="1"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kumimoji="1"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使い</a:t>
            </a:r>
            <a:r>
              <a:rPr kumimoji="1"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kumimoji="1"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桁・・・</a:t>
            </a:r>
            <a:r>
              <a:rPr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93</a:t>
            </a:r>
            <a:r>
              <a:rPr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乗通り</a:t>
            </a:r>
            <a:endParaRPr kumimoji="1" lang="en-US" altLang="ja-JP" sz="1600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800"/>
              </a:lnSpc>
            </a:pP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　 </a:t>
            </a:r>
            <a:r>
              <a:rPr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48,388,230,717,929,320,352</a:t>
            </a:r>
            <a:r>
              <a:rPr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通り　</a:t>
            </a:r>
            <a:r>
              <a:rPr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解読に</a:t>
            </a:r>
            <a:r>
              <a:rPr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>
              <a:lnSpc>
                <a:spcPts val="2400"/>
              </a:lnSpc>
            </a:pPr>
            <a:endParaRPr lang="en-US" altLang="ja-JP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400"/>
              </a:lnSpc>
            </a:pPr>
            <a:endParaRPr kumimoji="1" lang="ja-JP" altLang="en-US" sz="2000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68648" y="1442179"/>
            <a:ext cx="11687029" cy="5062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①「長く」「複雑に」「使い回さない」</a:t>
            </a:r>
            <a:endParaRPr lang="en-US" altLang="ja-JP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目安として</a:t>
            </a:r>
            <a:r>
              <a:rPr lang="en-US" altLang="ja-JP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文字</a:t>
            </a:r>
            <a:r>
              <a:rPr lang="en-US" altLang="ja-JP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桁</a:t>
            </a:r>
            <a:r>
              <a:rPr lang="en-US" altLang="ja-JP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以上</a:t>
            </a:r>
            <a:endParaRPr lang="en-US" altLang="ja-JP" sz="2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2. </a:t>
            </a:r>
            <a:r>
              <a:rPr lang="ja-JP" altLang="en-US" sz="2200" b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大文字</a:t>
            </a:r>
            <a:r>
              <a:rPr lang="en-US" altLang="ja-JP" sz="2200" b="1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(26)</a:t>
            </a:r>
            <a:r>
              <a:rPr lang="ja-JP" altLang="en-US" sz="2200" b="1" spc="-15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200" b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小文字</a:t>
            </a:r>
            <a:r>
              <a:rPr lang="en-US" altLang="ja-JP" sz="2200" b="1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(26)</a:t>
            </a:r>
            <a:r>
              <a:rPr lang="ja-JP" altLang="en-US" sz="2200" b="1" spc="-15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200" b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数字</a:t>
            </a:r>
            <a:r>
              <a:rPr lang="en-US" altLang="ja-JP" sz="2200" b="1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(10)</a:t>
            </a:r>
            <a:r>
              <a:rPr lang="ja-JP" altLang="en-US" sz="2200" b="1" spc="-15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200" b="1" spc="-15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記号</a:t>
            </a:r>
            <a:r>
              <a:rPr lang="en-US" altLang="ja-JP" sz="2200" b="1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(31)</a:t>
            </a:r>
            <a:r>
              <a:rPr lang="ja-JP" altLang="en-US" sz="2200" b="1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2200" b="1" spc="-15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200" b="1" spc="-15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文字種</a:t>
            </a:r>
            <a:endParaRPr lang="en-US" altLang="ja-JP" sz="2200" b="1" spc="-15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人名、社名、著名な固有名詞、</a:t>
            </a:r>
            <a:r>
              <a:rPr lang="ja-JP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よくあるパスワ、誕生日</a:t>
            </a:r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英単語</a:t>
            </a:r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などは使わない　</a:t>
            </a:r>
            <a:endParaRPr lang="en-US" altLang="ja-JP" sz="2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4. </a:t>
            </a:r>
            <a:r>
              <a:rPr lang="ja-JP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使い回さない</a:t>
            </a:r>
            <a:endParaRPr lang="en-US" altLang="ja-JP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5. </a:t>
            </a:r>
            <a:r>
              <a:rPr lang="ja-JP" alt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忘れることを恐れると短く簡単なパスワードとなってしまうので下記②にて作成し、</a:t>
            </a:r>
            <a:r>
              <a:rPr lang="ja-JP" altLang="en-US" sz="2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手帳に記載</a:t>
            </a:r>
            <a:endParaRPr lang="en-US" altLang="ja-JP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　　　　　　　　　　　　　　　　　　　</a:t>
            </a:r>
            <a:endParaRPr lang="en-US" altLang="ja-JP" sz="2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②</a:t>
            </a:r>
            <a:r>
              <a:rPr lang="ja-JP" altLang="en-US" sz="3200" b="1" u="sng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「コア・パスワード」を先ず作り「利用サービスごとの固有文字列」を合体</a:t>
            </a:r>
            <a:endParaRPr lang="en-US" altLang="ja-JP" sz="3200" b="1" u="sng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800"/>
              </a:lnSpc>
            </a:pPr>
            <a:endParaRPr lang="en-US" altLang="ja-JP" sz="2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１．</a:t>
            </a:r>
            <a:r>
              <a:rPr lang="ja-JP" altLang="en-US" sz="2200" b="1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自分なりの短いコトバを作る</a:t>
            </a:r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巨人は嫌い</a:t>
            </a:r>
            <a:r>
              <a:rPr lang="ja-JP" altLang="en-US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（座右の銘、校歌の一節など、忘れない自分固有の「句」や「節」）</a:t>
            </a:r>
            <a:endParaRPr lang="en-US" altLang="ja-JP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２．ローマ字に　　　　　　　　　　</a:t>
            </a:r>
            <a:r>
              <a:rPr lang="en-US" altLang="ja-JP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kyojinwakirai</a:t>
            </a:r>
            <a:r>
              <a:rPr lang="en-US" altLang="ja-JP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巨人を</a:t>
            </a:r>
            <a:r>
              <a:rPr lang="en-US" altLang="ja-JP" b="1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giants</a:t>
            </a:r>
            <a:r>
              <a:rPr lang="ja-JP" altLang="en-US" b="1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など英語にしない</a:t>
            </a:r>
            <a:r>
              <a:rPr lang="en-US" altLang="ja-JP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>
              <a:lnSpc>
                <a:spcPts val="2700"/>
              </a:lnSpc>
            </a:pPr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３．数文字を大文字に　　　　　</a:t>
            </a:r>
            <a:r>
              <a:rPr lang="en-US" altLang="ja-JP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kyojin</a:t>
            </a:r>
            <a:r>
              <a:rPr lang="en-US" altLang="ja-JP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WA</a:t>
            </a:r>
            <a:r>
              <a:rPr lang="en-US" altLang="ja-JP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kirai</a:t>
            </a:r>
            <a:r>
              <a:rPr lang="en-US" altLang="ja-JP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lang="en-US" altLang="ja-JP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700"/>
              </a:lnSpc>
            </a:pPr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　４．記号と数字を追加　　　　　</a:t>
            </a:r>
            <a:r>
              <a:rPr lang="en-US" altLang="ja-JP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kyojinWAkirai</a:t>
            </a:r>
            <a:r>
              <a:rPr lang="en-US" altLang="ja-JP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!4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（コ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アパスワード）</a:t>
            </a:r>
            <a:endParaRPr lang="en-US" altLang="ja-JP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</a:t>
            </a:r>
            <a:r>
              <a:rPr lang="en-US" altLang="ja-JP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22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en-US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利用サービス名を追加　　 </a:t>
            </a:r>
            <a:r>
              <a:rPr lang="en-US" altLang="ja-JP" sz="2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kyojin</a:t>
            </a:r>
            <a:r>
              <a:rPr lang="en-US" altLang="ja-JP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WAkirai!4</a:t>
            </a:r>
            <a:r>
              <a:rPr lang="en-US" altLang="ja-JP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ama</a:t>
            </a:r>
            <a:r>
              <a:rPr lang="en-US" altLang="ja-JP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 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例：アマゾンの場合</a:t>
            </a:r>
            <a:r>
              <a:rPr lang="en-US" altLang="ja-JP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r>
              <a:rPr lang="en-US" altLang="ja-JP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                                         </a:t>
            </a:r>
            <a:endParaRPr lang="en-US" altLang="ja-JP" b="1" u="sng" spc="-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7" name="四角形吹き出し 26"/>
          <p:cNvSpPr/>
          <p:nvPr/>
        </p:nvSpPr>
        <p:spPr>
          <a:xfrm>
            <a:off x="8409900" y="5410670"/>
            <a:ext cx="3322778" cy="282264"/>
          </a:xfrm>
          <a:prstGeom prst="wedgeRectCallout">
            <a:avLst>
              <a:gd name="adj1" fmla="val -60081"/>
              <a:gd name="adj2" fmla="val 8496"/>
            </a:avLst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72000" rIns="36000" bIns="36000" rtlCol="0" anchor="t"/>
          <a:lstStyle/>
          <a:p>
            <a:pPr algn="ctr">
              <a:lnSpc>
                <a:spcPts val="1700"/>
              </a:lnSpc>
            </a:pP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93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乗通り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（解読に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1,067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億年）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四角形吹き出し 9"/>
          <p:cNvSpPr/>
          <p:nvPr/>
        </p:nvSpPr>
        <p:spPr>
          <a:xfrm>
            <a:off x="6415164" y="5060576"/>
            <a:ext cx="3078923" cy="271340"/>
          </a:xfrm>
          <a:prstGeom prst="wedgeRectCallout">
            <a:avLst>
              <a:gd name="adj1" fmla="val -59813"/>
              <a:gd name="adj2" fmla="val 14726"/>
            </a:avLst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72000" rIns="36000" bIns="36000" rtlCol="0" anchor="t"/>
          <a:lstStyle/>
          <a:p>
            <a:pPr algn="ctr">
              <a:lnSpc>
                <a:spcPts val="1700"/>
              </a:lnSpc>
            </a:pP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52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乗通り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（解読に</a:t>
            </a: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6,445</a:t>
            </a: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四角形吹き出し 27"/>
          <p:cNvSpPr/>
          <p:nvPr/>
        </p:nvSpPr>
        <p:spPr>
          <a:xfrm>
            <a:off x="9758082" y="2960722"/>
            <a:ext cx="2067531" cy="310498"/>
          </a:xfrm>
          <a:prstGeom prst="wedgeRectCallout">
            <a:avLst>
              <a:gd name="adj1" fmla="val -1973"/>
              <a:gd name="adj2" fmla="val 76999"/>
            </a:avLst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72000" rIns="36000" bIns="36000" rtlCol="0" anchor="t"/>
          <a:lstStyle/>
          <a:p>
            <a:pPr algn="ctr">
              <a:lnSpc>
                <a:spcPts val="1700"/>
              </a:lnSpc>
            </a:pP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鍵のかかるところに保管</a:t>
            </a:r>
          </a:p>
        </p:txBody>
      </p:sp>
      <p:sp>
        <p:nvSpPr>
          <p:cNvPr id="13" name="四角形吹き出し 12"/>
          <p:cNvSpPr/>
          <p:nvPr/>
        </p:nvSpPr>
        <p:spPr>
          <a:xfrm>
            <a:off x="3613636" y="3007138"/>
            <a:ext cx="4219918" cy="288000"/>
          </a:xfrm>
          <a:prstGeom prst="wedgeRectCallout">
            <a:avLst>
              <a:gd name="adj1" fmla="val -4586"/>
              <a:gd name="adj2" fmla="val -74500"/>
            </a:avLst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72000" rIns="36000" bIns="36000" rtlCol="0" anchor="t"/>
          <a:lstStyle/>
          <a:p>
            <a:pPr algn="ctr">
              <a:lnSpc>
                <a:spcPts val="1600"/>
              </a:lnSpc>
            </a:pPr>
            <a:r>
              <a:rPr kumimoji="1"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P@ssw0rd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 などは一応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文字種だが絶対</a:t>
            </a:r>
            <a:r>
              <a:rPr lang="en-US" altLang="ja-JP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NG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45099" y="6355717"/>
            <a:ext cx="1703948" cy="307777"/>
          </a:xfrm>
          <a:prstGeom prst="rect">
            <a:avLst/>
          </a:prstGeom>
          <a:solidFill>
            <a:srgbClr val="00B050"/>
          </a:solidFill>
        </p:spPr>
        <p:txBody>
          <a:bodyPr wrap="square" lIns="36000" tIns="0" rIns="36000" bIns="0">
            <a:spAutoFit/>
          </a:bodyPr>
          <a:lstStyle/>
          <a:p>
            <a:pPr algn="ctr">
              <a:lnSpc>
                <a:spcPts val="2400"/>
              </a:lnSpc>
              <a:spcAft>
                <a:spcPts val="0"/>
              </a:spcAft>
            </a:pPr>
            <a:r>
              <a:rPr lang="ja-JP" altLang="en-US" sz="2200" b="1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今後の対策</a:t>
            </a:r>
            <a:endParaRPr lang="ja-JP" altLang="en-US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四角形吹き出し 10"/>
          <p:cNvSpPr/>
          <p:nvPr/>
        </p:nvSpPr>
        <p:spPr>
          <a:xfrm>
            <a:off x="9335173" y="4681195"/>
            <a:ext cx="2596704" cy="288859"/>
          </a:xfrm>
          <a:prstGeom prst="wedgeRectCallout">
            <a:avLst>
              <a:gd name="adj1" fmla="val -59813"/>
              <a:gd name="adj2" fmla="val 14726"/>
            </a:avLst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72000" rIns="36000" bIns="36000" rtlCol="0" anchor="t"/>
          <a:lstStyle/>
          <a:p>
            <a:pPr>
              <a:lnSpc>
                <a:spcPts val="1700"/>
              </a:lnSpc>
            </a:pPr>
            <a:r>
              <a:rPr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26</a:t>
            </a:r>
            <a:r>
              <a:rPr kumimoji="1"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乗通り</a:t>
            </a:r>
            <a:r>
              <a:rPr kumimoji="1"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（解読に</a:t>
            </a:r>
            <a:r>
              <a:rPr kumimoji="1" lang="en-US" altLang="ja-JP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287</a:t>
            </a:r>
            <a:r>
              <a:rPr kumimoji="1"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lang="ja-JP" altLang="en-US" sz="1600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kumimoji="1" lang="ja-JP" altLang="en-US" sz="1600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四角形吹き出し 25"/>
          <p:cNvSpPr/>
          <p:nvPr/>
        </p:nvSpPr>
        <p:spPr>
          <a:xfrm>
            <a:off x="9504441" y="5806599"/>
            <a:ext cx="1749667" cy="313754"/>
          </a:xfrm>
          <a:prstGeom prst="wedgeRectCallout">
            <a:avLst>
              <a:gd name="adj1" fmla="val -61863"/>
              <a:gd name="adj2" fmla="val 3657"/>
            </a:avLst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72000" rIns="36000" bIns="36000" rtlCol="0" anchor="t"/>
          <a:lstStyle/>
          <a:p>
            <a:pPr algn="ctr">
              <a:lnSpc>
                <a:spcPts val="1700"/>
              </a:lnSpc>
            </a:pPr>
            <a:r>
              <a:rPr kumimoji="1"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</a:rPr>
              <a:t>使い回しリスク減少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949047" y="6299593"/>
            <a:ext cx="96243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パスキー（</a:t>
            </a:r>
            <a:r>
              <a:rPr lang="en-US" altLang="ja-JP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Passkeys</a:t>
            </a:r>
            <a:r>
              <a:rPr lang="ja-JP" altLang="en-US" b="1" dirty="0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：生体情報や所有で認証）などのパスワードレスの認証</a:t>
            </a:r>
            <a:endParaRPr lang="en-US" altLang="ja-JP" b="1" dirty="0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03417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245099" y="947452"/>
            <a:ext cx="1194372" cy="54000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ts val="38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1181495" y="906095"/>
            <a:ext cx="10897217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ja-JP" altLang="en-US" sz="3600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600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サイバー攻撃対策セミナーを各組合、経営者団体で開催する</a:t>
            </a:r>
            <a:endParaRPr lang="en-US" altLang="ja-JP" sz="3600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335512" y="6255570"/>
            <a:ext cx="2743200" cy="365125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26</a:t>
            </a:fld>
            <a:endParaRPr kumimoji="1" lang="ja-JP" altLang="en-US" sz="6600" dirty="0"/>
          </a:p>
        </p:txBody>
      </p:sp>
      <p:pic>
        <p:nvPicPr>
          <p:cNvPr id="21" name="図 2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28" y="1560464"/>
            <a:ext cx="1996378" cy="2350621"/>
          </a:xfrm>
          <a:prstGeom prst="rect">
            <a:avLst/>
          </a:prstGeom>
          <a:ln w="19050"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図 9" descr="画面の領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128" y="4044582"/>
            <a:ext cx="2043546" cy="277048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2" name="正方形/長方形 11"/>
          <p:cNvSpPr/>
          <p:nvPr/>
        </p:nvSpPr>
        <p:spPr>
          <a:xfrm>
            <a:off x="245099" y="71877"/>
            <a:ext cx="11723703" cy="756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36000">
            <a:spAutoFit/>
          </a:bodyPr>
          <a:lstStyle/>
          <a:p>
            <a:pPr algn="ctr">
              <a:lnSpc>
                <a:spcPts val="6200"/>
              </a:lnSpc>
            </a:pPr>
            <a:r>
              <a:rPr lang="ja-JP" altLang="en-US" sz="60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脅威や手口を知る</a:t>
            </a:r>
            <a:r>
              <a:rPr lang="ja-JP" altLang="en-US" sz="3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（情報セキュリティ</a:t>
            </a:r>
            <a:r>
              <a:rPr lang="en-US" altLang="ja-JP" sz="3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sz="3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か条の</a:t>
            </a:r>
            <a:r>
              <a:rPr lang="en-US" altLang="ja-JP" sz="3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ja-JP" altLang="en-US" sz="3600" b="1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</a:p>
        </p:txBody>
      </p:sp>
      <p:pic>
        <p:nvPicPr>
          <p:cNvPr id="5" name="図 4" descr="画面の領域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99" y="1548687"/>
            <a:ext cx="4764222" cy="5212597"/>
          </a:xfrm>
          <a:prstGeom prst="rect">
            <a:avLst/>
          </a:prstGeom>
        </p:spPr>
      </p:pic>
      <p:pic>
        <p:nvPicPr>
          <p:cNvPr id="8" name="図 7" descr="画面の領域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13" y="1497391"/>
            <a:ext cx="2633290" cy="3997723"/>
          </a:xfrm>
          <a:prstGeom prst="rect">
            <a:avLst/>
          </a:prstGeom>
        </p:spPr>
      </p:pic>
      <p:pic>
        <p:nvPicPr>
          <p:cNvPr id="14" name="図 13" descr="C:\Users\motoki\Desktop\qrcod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6509" y="5618285"/>
            <a:ext cx="1208706" cy="1142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正方形/長方形 10"/>
          <p:cNvSpPr/>
          <p:nvPr/>
        </p:nvSpPr>
        <p:spPr>
          <a:xfrm>
            <a:off x="4387362" y="6086410"/>
            <a:ext cx="621959" cy="674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 descr="画面の領域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117" y="4053375"/>
            <a:ext cx="1909158" cy="2761696"/>
          </a:xfrm>
          <a:prstGeom prst="rect">
            <a:avLst/>
          </a:prstGeom>
        </p:spPr>
      </p:pic>
      <p:pic>
        <p:nvPicPr>
          <p:cNvPr id="15" name="図 14" descr="画面の領域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267" y="1552473"/>
            <a:ext cx="1927086" cy="235062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1823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269512" y="91931"/>
            <a:ext cx="11721172" cy="67755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36000" anchor="b">
            <a:spAutoFit/>
          </a:bodyPr>
          <a:lstStyle/>
          <a:p>
            <a:pPr algn="ctr">
              <a:lnSpc>
                <a:spcPts val="5000"/>
              </a:lnSpc>
            </a:pPr>
            <a:r>
              <a:rPr lang="ja-JP" altLang="en-US" sz="45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商工会議所サイバーセキュリティお助け隊サービス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69511" y="921297"/>
            <a:ext cx="1194372" cy="566822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>
              <a:lnSpc>
                <a:spcPts val="37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1193939" y="867634"/>
            <a:ext cx="10897217" cy="612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ja-JP" altLang="en-US" sz="3600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ja-JP" altLang="en-US" sz="3600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国に登録されている</a:t>
            </a:r>
            <a:r>
              <a:rPr lang="en-US" altLang="ja-JP" sz="3600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UTM</a:t>
            </a:r>
            <a:r>
              <a:rPr lang="ja-JP" altLang="en-US" sz="3600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（多機能防御装置）レンタルサービス</a:t>
            </a:r>
            <a:endParaRPr lang="en-US" altLang="ja-JP" sz="3600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3865"/>
          <a:stretch/>
        </p:blipFill>
        <p:spPr>
          <a:xfrm>
            <a:off x="169682" y="1470465"/>
            <a:ext cx="11821002" cy="5514536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344880" y="6311182"/>
            <a:ext cx="2743200" cy="365125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27</a:t>
            </a:fld>
            <a:endParaRPr kumimoji="1" lang="ja-JP" altLang="en-US" sz="6600" dirty="0"/>
          </a:p>
        </p:txBody>
      </p:sp>
    </p:spTree>
    <p:extLst>
      <p:ext uri="{BB962C8B-B14F-4D97-AF65-F5344CB8AC3E}">
        <p14:creationId xmlns:p14="http://schemas.microsoft.com/office/powerpoint/2010/main" val="859328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917569" y="5923550"/>
            <a:ext cx="3151340" cy="934450"/>
          </a:xfrm>
        </p:spPr>
        <p:txBody>
          <a:bodyPr/>
          <a:lstStyle/>
          <a:p>
            <a:fld id="{36D080B2-DA0E-47E1-88D3-54D93B833DDF}" type="slidenum">
              <a:rPr kumimoji="1" lang="ja-JP" altLang="en-US" sz="6600" smtClean="0"/>
              <a:t>28</a:t>
            </a:fld>
            <a:endParaRPr kumimoji="1" lang="ja-JP" altLang="en-US" sz="6600" dirty="0"/>
          </a:p>
        </p:txBody>
      </p:sp>
      <p:sp>
        <p:nvSpPr>
          <p:cNvPr id="7" name="正方形/長方形 6"/>
          <p:cNvSpPr/>
          <p:nvPr/>
        </p:nvSpPr>
        <p:spPr>
          <a:xfrm>
            <a:off x="274660" y="271989"/>
            <a:ext cx="1171346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大阪商工会議所は「サイバー攻撃の調査･分析」や「サイバーセキュリティ関連の意識啓発や人材育成等」に積極的に取り組むなど「地域のサイバーセキュリティ水準の向上に貢献」したことをご評価頂き、</a:t>
            </a:r>
            <a:r>
              <a:rPr lang="en-US" altLang="ja-JP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2020</a:t>
            </a:r>
            <a:r>
              <a:rPr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年 </a:t>
            </a:r>
            <a:r>
              <a:rPr lang="ja-JP" alt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「サイバーセキュリティに関する総務大臣奨励賞」を受賞</a:t>
            </a:r>
            <a:r>
              <a:rPr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しました。</a:t>
            </a:r>
            <a:endParaRPr lang="en-US" altLang="ja-JP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今後も中小企業のサイバー攻撃対策</a:t>
            </a:r>
            <a:endParaRPr lang="en-US" altLang="ja-JP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を支援します！</a:t>
            </a:r>
            <a:r>
              <a:rPr lang="ja-JP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サイバーセキュリティ</a:t>
            </a:r>
            <a:endParaRPr lang="en-US" altLang="ja-JP" sz="3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セミナーに無償で講師派遣します！</a:t>
            </a:r>
            <a:endParaRPr lang="en-US" altLang="ja-JP" sz="3200" b="1" u="sng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247753" y="4525658"/>
            <a:ext cx="11740372" cy="2195818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177800">
              <a:lnSpc>
                <a:spcPts val="800"/>
              </a:lnSpc>
              <a:spcAft>
                <a:spcPts val="0"/>
              </a:spcAft>
            </a:pPr>
            <a:endParaRPr lang="en-US" altLang="ja-JP" sz="4000" b="1" dirty="0">
              <a:solidFill>
                <a:srgbClr val="FFFF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77800">
              <a:lnSpc>
                <a:spcPts val="4200"/>
              </a:lnSpc>
              <a:spcAft>
                <a:spcPts val="0"/>
              </a:spcAft>
            </a:pPr>
            <a:r>
              <a:rPr lang="ja-JP" sz="4000" b="1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大阪商工会議所</a:t>
            </a:r>
            <a:r>
              <a:rPr lang="en-US" altLang="ja-JP" sz="4000" b="1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4000" b="1" dirty="0">
                <a:solidFill>
                  <a:srgbClr val="FFFFFF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経営情報センター</a:t>
            </a:r>
            <a:r>
              <a:rPr lang="ja-JP" altLang="en-US" sz="2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（野田）</a:t>
            </a:r>
            <a:endParaRPr lang="en-US" altLang="ja-JP" sz="2400" dirty="0">
              <a:solidFill>
                <a:srgbClr val="FFFFFF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77800">
              <a:lnSpc>
                <a:spcPts val="4200"/>
              </a:lnSpc>
              <a:spcAft>
                <a:spcPts val="0"/>
              </a:spcAft>
            </a:pP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〒</a:t>
            </a:r>
            <a:r>
              <a: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540-0029</a:t>
            </a: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　大阪市中央区本町橋</a:t>
            </a:r>
            <a:r>
              <a: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2-8</a:t>
            </a:r>
            <a:endParaRPr lang="en-US" altLang="ja-JP" sz="2800" b="1" dirty="0"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indent="177800">
              <a:lnSpc>
                <a:spcPts val="2600"/>
              </a:lnSpc>
              <a:spcAft>
                <a:spcPts val="0"/>
              </a:spcAft>
            </a:pPr>
            <a:r>
              <a:rPr lang="ja-JP" sz="2200" b="1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お問合せ：</a:t>
            </a:r>
            <a:r>
              <a:rPr lang="en-US" sz="2200" b="1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050-7105-6004</a:t>
            </a:r>
            <a:r>
              <a:rPr lang="ja-JP" sz="2200" b="1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又は　</a:t>
            </a:r>
            <a:r>
              <a:rPr lang="en-US" altLang="ja-JP" sz="2200" b="1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cybersecurity@osaka.cci.or.jp</a:t>
            </a:r>
            <a:r>
              <a:rPr lang="en-US" altLang="ja-JP" sz="22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hlinkClick r:id="rId2"/>
              </a:rPr>
              <a:t> </a:t>
            </a:r>
            <a:r>
              <a:rPr lang="ja-JP" sz="2200" b="1" u="sng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ja-JP" sz="2200" u="sng" dirty="0"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indent="177800">
              <a:lnSpc>
                <a:spcPts val="2600"/>
              </a:lnSpc>
              <a:spcAft>
                <a:spcPts val="0"/>
              </a:spcAft>
            </a:pPr>
            <a:r>
              <a:rPr lang="ja-JP" sz="2200" b="1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紹介動画：</a:t>
            </a:r>
            <a:r>
              <a:rPr lang="en-US" sz="2200" b="1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https://www.youtube.com/watch?v=TVn5KF4hubY</a:t>
            </a:r>
            <a:endParaRPr lang="ja-JP" sz="2200" dirty="0"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  <a:p>
            <a:pPr indent="177800">
              <a:lnSpc>
                <a:spcPts val="2600"/>
              </a:lnSpc>
              <a:spcAft>
                <a:spcPts val="0"/>
              </a:spcAft>
            </a:pPr>
            <a:r>
              <a:rPr lang="ja-JP" sz="2200" b="1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お申込み：</a:t>
            </a:r>
            <a:r>
              <a:rPr lang="en-US" sz="2200" b="1" dirty="0">
                <a:solidFill>
                  <a:schemeClr val="bg1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ＭＳ Ｐゴシック" panose="020B0600070205080204" pitchFamily="50" charset="-128"/>
              </a:rPr>
              <a:t>https://www.osaka.cci.or.jp/cybersecurity/utm/</a:t>
            </a:r>
            <a:endParaRPr lang="ja-JP" sz="2200" dirty="0">
              <a:solidFill>
                <a:schemeClr val="bg1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1" name="図 10" descr="C:\Users\motoki\Desktop\DSC_3663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215" y="2508955"/>
            <a:ext cx="2506138" cy="1707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/>
          <a:srcRect l="23961" t="6777" r="42883"/>
          <a:stretch/>
        </p:blipFill>
        <p:spPr>
          <a:xfrm>
            <a:off x="10081817" y="2498624"/>
            <a:ext cx="1761155" cy="1734708"/>
          </a:xfrm>
          <a:prstGeom prst="rect">
            <a:avLst/>
          </a:prstGeom>
        </p:spPr>
      </p:pic>
      <p:pic>
        <p:nvPicPr>
          <p:cNvPr id="8" name="図 7" descr="C:\Users\motoki\Desktop\qrcode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352" y="4780551"/>
            <a:ext cx="1622795" cy="16728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3651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05265" y="6296788"/>
            <a:ext cx="2743200" cy="365125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3</a:t>
            </a:fld>
            <a:endParaRPr kumimoji="1" lang="ja-JP" altLang="en-US" sz="6600" dirty="0"/>
          </a:p>
        </p:txBody>
      </p:sp>
      <p:sp>
        <p:nvSpPr>
          <p:cNvPr id="5" name="正方形/長方形 4"/>
          <p:cNvSpPr/>
          <p:nvPr/>
        </p:nvSpPr>
        <p:spPr>
          <a:xfrm>
            <a:off x="159030" y="99241"/>
            <a:ext cx="11856717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6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サイバー攻撃の「攻撃する側」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07585" y="2678385"/>
            <a:ext cx="7684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米国の大手通信会社ベライゾン社「データ漏洩／侵害調査報告書」（</a:t>
            </a:r>
            <a:r>
              <a:rPr lang="en-US" altLang="ja-JP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lang="ja-JP" altLang="en-US" spc="-150" dirty="0"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kumimoji="1" lang="ja-JP" altLang="en-US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216782" y="1192177"/>
            <a:ext cx="11743765" cy="1454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36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　　　　　　</a:t>
            </a:r>
            <a:r>
              <a:rPr lang="ja-JP" altLang="en-US" sz="4000" u="sng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攻撃者の変容</a:t>
            </a:r>
            <a:endParaRPr lang="en-US" altLang="ja-JP" sz="4000" u="sng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endParaRPr lang="en-US" altLang="ja-JP" sz="3600" u="sng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36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個人・愉快犯　　　　　　　　組織・経済犯</a:t>
            </a:r>
            <a:endParaRPr lang="ja-JP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3303085" y="3054711"/>
            <a:ext cx="571207" cy="2615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159030" y="5775397"/>
            <a:ext cx="3498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気付かせることで</a:t>
            </a:r>
            <a:endParaRPr lang="en-US" altLang="ja-JP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自己顕示欲を満たす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3965050" y="5821117"/>
            <a:ext cx="34140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気付かせないことで</a:t>
            </a:r>
            <a:endParaRPr lang="en-US" altLang="ja-JP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>
              <a:spcAft>
                <a:spcPts val="0"/>
              </a:spcAft>
            </a:pPr>
            <a:r>
              <a:rPr lang="ja-JP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利益の最大化を図る</a:t>
            </a:r>
          </a:p>
        </p:txBody>
      </p:sp>
      <p:pic>
        <p:nvPicPr>
          <p:cNvPr id="23" name="図 22" descr="C:\Users\motoki\Desktop\main_cybersecurity0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708" y="2828534"/>
            <a:ext cx="2770631" cy="28198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6" name="正方形/長方形 15"/>
          <p:cNvSpPr/>
          <p:nvPr/>
        </p:nvSpPr>
        <p:spPr>
          <a:xfrm>
            <a:off x="159030" y="1213740"/>
            <a:ext cx="119437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現状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3"/>
          <a:srcRect l="12960" t="5382" r="11557" b="4056"/>
          <a:stretch/>
        </p:blipFill>
        <p:spPr>
          <a:xfrm>
            <a:off x="3969116" y="3006342"/>
            <a:ext cx="2874744" cy="276905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4"/>
          <a:srcRect l="9295" t="14721" r="9295" b="8001"/>
          <a:stretch/>
        </p:blipFill>
        <p:spPr>
          <a:xfrm>
            <a:off x="8778272" y="3006342"/>
            <a:ext cx="2843531" cy="2885348"/>
          </a:xfrm>
          <a:prstGeom prst="rect">
            <a:avLst/>
          </a:prstGeom>
        </p:spPr>
      </p:pic>
      <p:sp>
        <p:nvSpPr>
          <p:cNvPr id="6" name="四角形吹き出し 5"/>
          <p:cNvSpPr/>
          <p:nvPr/>
        </p:nvSpPr>
        <p:spPr>
          <a:xfrm>
            <a:off x="7628280" y="5891690"/>
            <a:ext cx="3856841" cy="856377"/>
          </a:xfrm>
          <a:prstGeom prst="wedgeRectCallout">
            <a:avLst>
              <a:gd name="adj1" fmla="val -2706"/>
              <a:gd name="adj2" fmla="val -102622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国家による関与を含む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日本国政府「サイバーセキュリティ戦略」では、中国・ロシア・北朝鮮を名指し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四角形吹き出し 19"/>
          <p:cNvSpPr/>
          <p:nvPr/>
        </p:nvSpPr>
        <p:spPr>
          <a:xfrm>
            <a:off x="7409008" y="3198493"/>
            <a:ext cx="1588537" cy="582462"/>
          </a:xfrm>
          <a:prstGeom prst="wedgeRectCallout">
            <a:avLst>
              <a:gd name="adj1" fmla="val 66650"/>
              <a:gd name="adj2" fmla="val 58018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000"/>
              </a:lnSpc>
            </a:pPr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技術の問題ではなく人の問題</a:t>
            </a:r>
          </a:p>
        </p:txBody>
      </p:sp>
      <p:sp>
        <p:nvSpPr>
          <p:cNvPr id="21" name="四角形吹き出し 20"/>
          <p:cNvSpPr/>
          <p:nvPr/>
        </p:nvSpPr>
        <p:spPr>
          <a:xfrm>
            <a:off x="6833186" y="4551655"/>
            <a:ext cx="1568086" cy="627252"/>
          </a:xfrm>
          <a:prstGeom prst="wedgeRectCallout">
            <a:avLst>
              <a:gd name="adj1" fmla="val -78290"/>
              <a:gd name="adj2" fmla="val -13229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ctr"/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ビジネス！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請負業者も！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5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463553">
            <a:off x="10271383" y="3553491"/>
            <a:ext cx="1109555" cy="74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3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095499" y="6289152"/>
            <a:ext cx="2743200" cy="365125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4</a:t>
            </a:fld>
            <a:endParaRPr kumimoji="1" lang="ja-JP" altLang="en-US" sz="6600" dirty="0"/>
          </a:p>
        </p:txBody>
      </p:sp>
      <p:sp>
        <p:nvSpPr>
          <p:cNvPr id="5" name="正方形/長方形 4"/>
          <p:cNvSpPr/>
          <p:nvPr/>
        </p:nvSpPr>
        <p:spPr>
          <a:xfrm>
            <a:off x="241427" y="98941"/>
            <a:ext cx="11662162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6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サイバー攻撃の「攻撃される側」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-35630" y="1177120"/>
            <a:ext cx="11566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4000" u="sng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攻撃対象の増加</a:t>
            </a:r>
            <a:endParaRPr lang="ja-JP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右矢印 3"/>
          <p:cNvSpPr/>
          <p:nvPr/>
        </p:nvSpPr>
        <p:spPr>
          <a:xfrm>
            <a:off x="1780272" y="2056159"/>
            <a:ext cx="3383371" cy="3423235"/>
          </a:xfrm>
          <a:prstGeom prst="rightArrow">
            <a:avLst>
              <a:gd name="adj1" fmla="val 55735"/>
              <a:gd name="adj2" fmla="val 44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352173" y="2759808"/>
            <a:ext cx="4480560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「</a:t>
            </a:r>
            <a:r>
              <a:rPr lang="en-US" altLang="ja-JP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Society5.0</a:t>
            </a:r>
            <a:r>
              <a:rPr lang="ja-JP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」</a:t>
            </a:r>
            <a:endParaRPr lang="en-US" altLang="ja-JP" sz="24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「</a:t>
            </a:r>
            <a:r>
              <a:rPr lang="en-US" altLang="ja-JP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5G</a:t>
            </a:r>
            <a:r>
              <a:rPr lang="ja-JP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」「</a:t>
            </a:r>
            <a:r>
              <a:rPr lang="en-US" altLang="ja-JP" sz="2400" kern="1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IoT</a:t>
            </a:r>
            <a:r>
              <a:rPr lang="ja-JP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」</a:t>
            </a:r>
            <a:endParaRPr lang="en-US" altLang="ja-JP" sz="24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「</a:t>
            </a:r>
            <a:r>
              <a:rPr lang="en-US" altLang="ja-JP" sz="2400" kern="1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Connected</a:t>
            </a:r>
            <a:r>
              <a:rPr lang="ja-JP" altLang="en-US" sz="2400" kern="1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400" kern="1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Industries</a:t>
            </a:r>
            <a:r>
              <a:rPr lang="ja-JP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」</a:t>
            </a:r>
            <a:endParaRPr lang="en-US" altLang="ja-JP" sz="24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「</a:t>
            </a:r>
            <a:r>
              <a:rPr lang="ja-JP" altLang="en-US" kern="1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サイバーフィジカルシステム</a:t>
            </a:r>
            <a:r>
              <a:rPr lang="ja-JP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」</a:t>
            </a:r>
            <a:endParaRPr lang="en-US" altLang="ja-JP" sz="24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「</a:t>
            </a:r>
            <a:r>
              <a:rPr lang="en-US" altLang="ja-JP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DX</a:t>
            </a:r>
            <a:r>
              <a:rPr lang="ja-JP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」</a:t>
            </a:r>
            <a:endParaRPr lang="en-US" altLang="ja-JP" sz="2400" kern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2500"/>
              </a:lnSpc>
              <a:spcAft>
                <a:spcPts val="0"/>
              </a:spcAft>
            </a:pPr>
            <a:r>
              <a:rPr lang="ja-JP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「</a:t>
            </a:r>
            <a:r>
              <a:rPr lang="ja-JP" altLang="en-US" sz="2000" kern="100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コロナ起因デジタル化</a:t>
            </a:r>
            <a:r>
              <a:rPr lang="ja-JP" altLang="en-US" sz="24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」</a:t>
            </a:r>
            <a:r>
              <a:rPr lang="ja-JP" altLang="en-US" sz="24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</a:t>
            </a:r>
            <a:endParaRPr lang="ja-JP" alt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-121770" y="2510661"/>
            <a:ext cx="2256230" cy="2316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endParaRPr lang="en-US" altLang="ja-JP" sz="3600" u="sng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パソコン</a:t>
            </a:r>
            <a:endParaRPr lang="en-US" altLang="ja-JP" sz="3200" kern="100" spc="-3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3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ルータ</a:t>
            </a:r>
            <a:endParaRPr lang="en-US" altLang="ja-JP" sz="3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3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サーバ</a:t>
            </a:r>
            <a:endParaRPr lang="en-US" altLang="ja-JP" sz="3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ja-JP" altLang="en-US" sz="3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＋</a:t>
            </a:r>
            <a:r>
              <a:rPr lang="en-US" altLang="ja-JP" sz="3200" i="1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α</a:t>
            </a:r>
            <a:r>
              <a:rPr lang="ja-JP" altLang="en-US" sz="3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36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　</a:t>
            </a:r>
            <a:endParaRPr lang="ja-JP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948696" y="2157759"/>
            <a:ext cx="54204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  <a:spcAft>
                <a:spcPts val="0"/>
              </a:spcAft>
            </a:pPr>
            <a:r>
              <a:rPr lang="ja-JP" altLang="en-US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・パソコン</a:t>
            </a:r>
            <a:r>
              <a:rPr lang="en-US" altLang="ja-JP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,</a:t>
            </a:r>
            <a:r>
              <a:rPr lang="ja-JP" altLang="en-US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ルータ</a:t>
            </a:r>
            <a:r>
              <a:rPr lang="en-US" altLang="ja-JP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,</a:t>
            </a:r>
            <a:r>
              <a:rPr lang="ja-JP" altLang="en-US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サーバ等　</a:t>
            </a:r>
            <a:endParaRPr lang="en-US" altLang="ja-JP" sz="3200" kern="100" spc="-3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ja-JP" altLang="en-US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自体の</a:t>
            </a:r>
            <a:r>
              <a:rPr lang="ja-JP" altLang="en-US" sz="3200" u="sng" kern="100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絶対数増</a:t>
            </a:r>
            <a:r>
              <a:rPr lang="ja-JP" altLang="en-US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（</a:t>
            </a:r>
            <a:r>
              <a:rPr lang="en-US" altLang="ja-JP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BYOD</a:t>
            </a:r>
            <a:r>
              <a:rPr lang="ja-JP" altLang="en-US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含む）</a:t>
            </a:r>
            <a:endParaRPr lang="en-US" altLang="ja-JP" sz="3200" kern="100" spc="-3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ja-JP" altLang="en-US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・無線ＬＡＮによるスマホ</a:t>
            </a:r>
            <a:r>
              <a:rPr lang="en-US" altLang="ja-JP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ja-JP" altLang="en-US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タブレット等の</a:t>
            </a:r>
            <a:r>
              <a:rPr lang="ja-JP" altLang="en-US" sz="3200" u="sng" kern="100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接続増</a:t>
            </a:r>
            <a:endParaRPr lang="en-US" altLang="ja-JP" sz="3200" u="sng" kern="100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ja-JP" altLang="en-US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・複合機</a:t>
            </a:r>
            <a:r>
              <a:rPr lang="en-US" altLang="ja-JP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,</a:t>
            </a:r>
            <a:r>
              <a:rPr lang="ja-JP" altLang="en-US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カメラ</a:t>
            </a:r>
            <a:r>
              <a:rPr lang="en-US" altLang="ja-JP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,</a:t>
            </a:r>
            <a:r>
              <a:rPr lang="ja-JP" altLang="en-US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各種デバイ</a:t>
            </a:r>
            <a:endParaRPr lang="en-US" altLang="ja-JP" sz="3200" kern="100" spc="-3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ja-JP" altLang="en-US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ス等の</a:t>
            </a:r>
            <a:r>
              <a:rPr lang="ja-JP" altLang="en-US" sz="3200" u="sng" kern="100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ＩｏＴ化</a:t>
            </a:r>
            <a:endParaRPr lang="en-US" altLang="ja-JP" sz="3200" kern="100" spc="-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ja-JP" altLang="en-US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・スマート工場</a:t>
            </a:r>
            <a:r>
              <a:rPr lang="en-US" altLang="ja-JP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ts val="3600"/>
              </a:lnSpc>
              <a:spcAft>
                <a:spcPts val="0"/>
              </a:spcAft>
            </a:pPr>
            <a:r>
              <a:rPr lang="en-US" altLang="ja-JP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 </a:t>
            </a:r>
            <a:r>
              <a:rPr lang="ja-JP" altLang="en-US" sz="3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コネクティッドカー等の</a:t>
            </a:r>
            <a:r>
              <a:rPr lang="ja-JP" altLang="en-US" sz="3200" u="sng" kern="100" spc="-3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出現</a:t>
            </a:r>
            <a:r>
              <a:rPr lang="ja-JP" altLang="en-US" sz="36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　</a:t>
            </a:r>
            <a:endParaRPr lang="ja-JP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825952" y="6289152"/>
            <a:ext cx="65128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☞セキュリティ脆弱　→　攻撃の踏み台に</a:t>
            </a:r>
          </a:p>
        </p:txBody>
      </p:sp>
      <p:pic>
        <p:nvPicPr>
          <p:cNvPr id="21" name="図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3403" y="2583625"/>
            <a:ext cx="419375" cy="294873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02" y="4216347"/>
            <a:ext cx="419375" cy="294873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698899">
            <a:off x="6417524" y="2201711"/>
            <a:ext cx="419375" cy="294873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152147">
            <a:off x="6892488" y="4613067"/>
            <a:ext cx="419375" cy="294873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03782">
            <a:off x="7376163" y="5691833"/>
            <a:ext cx="419375" cy="294873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1005" y="3166035"/>
            <a:ext cx="419375" cy="281341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241427" y="5627343"/>
            <a:ext cx="4412478" cy="1124273"/>
          </a:xfrm>
          <a:prstGeom prst="rect">
            <a:avLst/>
          </a:prstGeom>
          <a:ln w="41275" cmpd="dbl">
            <a:solidFill>
              <a:srgbClr val="C00000"/>
            </a:solidFill>
          </a:ln>
        </p:spPr>
        <p:txBody>
          <a:bodyPr wrap="square" lIns="36000" tIns="72000" rIns="36000" bIns="0">
            <a:spAutoFit/>
          </a:bodyPr>
          <a:lstStyle/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ja-JP" altLang="en-US" sz="20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対策してない</a:t>
            </a:r>
            <a:r>
              <a:rPr lang="en-US" altLang="ja-JP" sz="2000" kern="1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IoT</a:t>
            </a:r>
            <a:r>
              <a:rPr lang="ja-JP" altLang="en-US" sz="20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をネットにつないだ</a:t>
            </a:r>
            <a:endParaRPr lang="en-US" altLang="ja-JP" sz="2000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ja-JP" altLang="en-US" sz="20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↓</a:t>
            </a:r>
            <a:endParaRPr lang="en-US" altLang="ja-JP" sz="2000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ts val="2000"/>
              </a:lnSpc>
              <a:spcAft>
                <a:spcPts val="0"/>
              </a:spcAft>
            </a:pPr>
            <a:r>
              <a:rPr lang="ja-JP" altLang="en-US" sz="20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最短</a:t>
            </a:r>
            <a:r>
              <a:rPr lang="en-US" altLang="ja-JP" sz="20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38</a:t>
            </a:r>
            <a:r>
              <a:rPr lang="ja-JP" altLang="en-US" sz="20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秒で感染</a:t>
            </a:r>
            <a:endParaRPr lang="en-US" altLang="ja-JP" sz="2000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ts val="2200"/>
              </a:lnSpc>
              <a:spcAft>
                <a:spcPts val="0"/>
              </a:spcAft>
            </a:pPr>
            <a:r>
              <a:rPr lang="en-US" altLang="ja-JP" sz="1600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※</a:t>
            </a:r>
            <a:r>
              <a:rPr lang="ja-JP" altLang="en-US" sz="1600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横浜国立大学</a:t>
            </a:r>
            <a:r>
              <a:rPr lang="en-US" altLang="ja-JP" sz="1600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2016</a:t>
            </a:r>
            <a:r>
              <a:rPr lang="ja-JP" altLang="en-US" sz="1600" kern="1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年調査</a:t>
            </a:r>
            <a:r>
              <a:rPr lang="ja-JP" altLang="en-US" sz="1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3600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36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</a:t>
            </a:r>
            <a:endParaRPr lang="ja-JP" alt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53710" y="1206964"/>
            <a:ext cx="119437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現状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6" name="図 5" descr="画面の領域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160" y="1853295"/>
            <a:ext cx="1860429" cy="2812544"/>
          </a:xfrm>
          <a:prstGeom prst="rect">
            <a:avLst/>
          </a:prstGeom>
          <a:ln w="15875"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</p:pic>
      <p:sp>
        <p:nvSpPr>
          <p:cNvPr id="31" name="テキスト ボックス 30"/>
          <p:cNvSpPr txBox="1"/>
          <p:nvPr/>
        </p:nvSpPr>
        <p:spPr>
          <a:xfrm>
            <a:off x="9961367" y="4670899"/>
            <a:ext cx="2155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※</a:t>
            </a:r>
            <a:r>
              <a:rPr kumimoji="1" lang="ja-JP" altLang="en-US" sz="1400" dirty="0"/>
              <a:t>上図：経済産業省サイ　</a:t>
            </a:r>
            <a:endParaRPr kumimoji="1" lang="en-US" altLang="ja-JP" sz="1400" dirty="0"/>
          </a:p>
          <a:p>
            <a:r>
              <a:rPr lang="ja-JP" altLang="en-US" sz="1400" dirty="0"/>
              <a:t>　　</a:t>
            </a:r>
            <a:r>
              <a:rPr kumimoji="1" lang="ja-JP" altLang="en-US" sz="1400" dirty="0"/>
              <a:t>バーセキュリティ課</a:t>
            </a:r>
            <a:endParaRPr kumimoji="1" lang="en-US" altLang="ja-JP" sz="1400" dirty="0"/>
          </a:p>
          <a:p>
            <a:r>
              <a:rPr lang="ja-JP" altLang="en-US" sz="1400" dirty="0"/>
              <a:t>　　２０２２年１１月</a:t>
            </a:r>
            <a:endParaRPr kumimoji="1" lang="ja-JP" altLang="en-US" sz="1400" dirty="0"/>
          </a:p>
        </p:txBody>
      </p:sp>
      <p:sp>
        <p:nvSpPr>
          <p:cNvPr id="26" name="正方形/長方形 25"/>
          <p:cNvSpPr/>
          <p:nvPr/>
        </p:nvSpPr>
        <p:spPr>
          <a:xfrm>
            <a:off x="10378516" y="1275962"/>
            <a:ext cx="1194372" cy="553998"/>
          </a:xfrm>
          <a:prstGeom prst="rect">
            <a:avLst/>
          </a:prstGeom>
          <a:solidFill>
            <a:srgbClr val="00B050"/>
          </a:solidFill>
        </p:spPr>
        <p:txBody>
          <a:bodyPr wrap="square" lIns="36000" tIns="0" rIns="36000" bIns="0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419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322188" y="6244975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z="6600" smtClean="0"/>
              <a:pPr/>
              <a:t>5</a:t>
            </a:fld>
            <a:endParaRPr lang="en-US" sz="6600" dirty="0"/>
          </a:p>
        </p:txBody>
      </p:sp>
      <p:sp>
        <p:nvSpPr>
          <p:cNvPr id="16" name="正方形/長方形 15"/>
          <p:cNvSpPr/>
          <p:nvPr/>
        </p:nvSpPr>
        <p:spPr>
          <a:xfrm>
            <a:off x="225083" y="118485"/>
            <a:ext cx="11789000" cy="990459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36000" anchor="ctr">
            <a:spAutoFit/>
          </a:bodyPr>
          <a:lstStyle/>
          <a:p>
            <a:pPr algn="ctr"/>
            <a:r>
              <a:rPr lang="ja-JP" altLang="en-US" sz="6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どんな中小企業に攻撃が？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-210312" y="6396335"/>
            <a:ext cx="12224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☞地域・業種に有意差は、ほぼ無し！どの地域・業種でも攻撃は（結構多く）ある！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121002" y="6203976"/>
            <a:ext cx="9890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/>
              <a:t>※</a:t>
            </a:r>
            <a:r>
              <a:rPr kumimoji="1" lang="ja-JP" altLang="en-US" sz="1600" dirty="0"/>
              <a:t>大阪商工会議所が実施したサイバーセキュリティお助け隊実証（</a:t>
            </a:r>
            <a:r>
              <a:rPr kumimoji="1" lang="en-US" altLang="ja-JP" sz="1600" dirty="0"/>
              <a:t>2019</a:t>
            </a:r>
            <a:r>
              <a:rPr kumimoji="1" lang="ja-JP" altLang="en-US" sz="1600" dirty="0"/>
              <a:t>年・</a:t>
            </a:r>
            <a:r>
              <a:rPr kumimoji="1" lang="en-US" altLang="ja-JP" sz="1600" dirty="0"/>
              <a:t>2020</a:t>
            </a:r>
            <a:r>
              <a:rPr kumimoji="1" lang="ja-JP" altLang="en-US" sz="1600" dirty="0"/>
              <a:t>年）での調査結果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15824" y="1240547"/>
            <a:ext cx="119437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現状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56" y="1905936"/>
            <a:ext cx="5350304" cy="3604437"/>
          </a:xfrm>
          <a:prstGeom prst="rect">
            <a:avLst/>
          </a:prstGeom>
        </p:spPr>
      </p:pic>
      <p:sp>
        <p:nvSpPr>
          <p:cNvPr id="23" name="テキスト ボックス 22"/>
          <p:cNvSpPr txBox="1"/>
          <p:nvPr/>
        </p:nvSpPr>
        <p:spPr>
          <a:xfrm>
            <a:off x="1585985" y="1334282"/>
            <a:ext cx="102264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地域的な差異はあるか？　　　　　業種的な差異はあるか？　　</a:t>
            </a:r>
            <a:endParaRPr kumimoji="1" lang="ja-JP" altLang="en-US" sz="3000" b="1" dirty="0">
              <a:solidFill>
                <a:srgbClr val="C0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659" y="1905936"/>
            <a:ext cx="6114310" cy="3534744"/>
          </a:xfrm>
          <a:prstGeom prst="rect">
            <a:avLst/>
          </a:prstGeom>
        </p:spPr>
      </p:pic>
      <p:sp>
        <p:nvSpPr>
          <p:cNvPr id="25" name="角丸四角形 24"/>
          <p:cNvSpPr/>
          <p:nvPr/>
        </p:nvSpPr>
        <p:spPr>
          <a:xfrm>
            <a:off x="2365248" y="3898532"/>
            <a:ext cx="530352" cy="345814"/>
          </a:xfrm>
          <a:prstGeom prst="round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角丸四角形 31"/>
          <p:cNvSpPr/>
          <p:nvPr/>
        </p:nvSpPr>
        <p:spPr>
          <a:xfrm>
            <a:off x="2365248" y="2814334"/>
            <a:ext cx="530352" cy="345814"/>
          </a:xfrm>
          <a:prstGeom prst="round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4309872" y="3874549"/>
            <a:ext cx="530352" cy="345814"/>
          </a:xfrm>
          <a:prstGeom prst="round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 33"/>
          <p:cNvSpPr/>
          <p:nvPr/>
        </p:nvSpPr>
        <p:spPr>
          <a:xfrm>
            <a:off x="4294632" y="2827652"/>
            <a:ext cx="530352" cy="345814"/>
          </a:xfrm>
          <a:prstGeom prst="round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5" name="直線コネクタ 34"/>
          <p:cNvCxnSpPr/>
          <p:nvPr/>
        </p:nvCxnSpPr>
        <p:spPr>
          <a:xfrm flipH="1">
            <a:off x="1696965" y="3135460"/>
            <a:ext cx="668283" cy="2325257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 flipH="1">
            <a:off x="1696965" y="4220363"/>
            <a:ext cx="668283" cy="1240354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 flipH="1">
            <a:off x="3489960" y="3160148"/>
            <a:ext cx="804672" cy="2280532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 flipH="1">
            <a:off x="3489960" y="4245051"/>
            <a:ext cx="810768" cy="1195629"/>
          </a:xfrm>
          <a:prstGeom prst="line">
            <a:avLst/>
          </a:prstGeom>
          <a:ln w="47625"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0" name="図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327" y="5410162"/>
            <a:ext cx="899122" cy="84267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1008" y="5410162"/>
            <a:ext cx="906343" cy="853507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 flipV="1">
            <a:off x="7080968" y="2359152"/>
            <a:ext cx="4815862" cy="434804"/>
          </a:xfrm>
          <a:prstGeom prst="round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 flipV="1">
            <a:off x="7066900" y="4686575"/>
            <a:ext cx="4815862" cy="434804"/>
          </a:xfrm>
          <a:prstGeom prst="roundRect">
            <a:avLst/>
          </a:prstGeom>
          <a:noFill/>
          <a:ln w="444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円弧 43"/>
          <p:cNvSpPr/>
          <p:nvPr/>
        </p:nvSpPr>
        <p:spPr>
          <a:xfrm rot="10800000">
            <a:off x="7370063" y="2662792"/>
            <a:ext cx="391614" cy="2366407"/>
          </a:xfrm>
          <a:prstGeom prst="arc">
            <a:avLst>
              <a:gd name="adj1" fmla="val 16295130"/>
              <a:gd name="adj2" fmla="val 5422746"/>
            </a:avLst>
          </a:prstGeom>
          <a:ln w="47625">
            <a:solidFill>
              <a:srgbClr val="FFC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円弧 45"/>
          <p:cNvSpPr/>
          <p:nvPr/>
        </p:nvSpPr>
        <p:spPr>
          <a:xfrm rot="10800000">
            <a:off x="8138267" y="2662791"/>
            <a:ext cx="391614" cy="2366407"/>
          </a:xfrm>
          <a:prstGeom prst="arc">
            <a:avLst>
              <a:gd name="adj1" fmla="val 16295130"/>
              <a:gd name="adj2" fmla="val 5422746"/>
            </a:avLst>
          </a:prstGeom>
          <a:ln w="47625">
            <a:solidFill>
              <a:srgbClr val="FFC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円弧 46"/>
          <p:cNvSpPr/>
          <p:nvPr/>
        </p:nvSpPr>
        <p:spPr>
          <a:xfrm rot="10800000">
            <a:off x="8956601" y="2690460"/>
            <a:ext cx="391614" cy="2366407"/>
          </a:xfrm>
          <a:prstGeom prst="arc">
            <a:avLst>
              <a:gd name="adj1" fmla="val 16295130"/>
              <a:gd name="adj2" fmla="val 5422746"/>
            </a:avLst>
          </a:prstGeom>
          <a:ln w="47625">
            <a:solidFill>
              <a:srgbClr val="FFC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弧 47"/>
          <p:cNvSpPr/>
          <p:nvPr/>
        </p:nvSpPr>
        <p:spPr>
          <a:xfrm rot="10800000">
            <a:off x="9810041" y="2689457"/>
            <a:ext cx="391614" cy="2366407"/>
          </a:xfrm>
          <a:prstGeom prst="arc">
            <a:avLst>
              <a:gd name="adj1" fmla="val 16295130"/>
              <a:gd name="adj2" fmla="val 5422746"/>
            </a:avLst>
          </a:prstGeom>
          <a:ln w="47625">
            <a:solidFill>
              <a:srgbClr val="FFC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円弧 48"/>
          <p:cNvSpPr/>
          <p:nvPr/>
        </p:nvSpPr>
        <p:spPr>
          <a:xfrm rot="10800000">
            <a:off x="10615448" y="2641992"/>
            <a:ext cx="391614" cy="2366407"/>
          </a:xfrm>
          <a:prstGeom prst="arc">
            <a:avLst>
              <a:gd name="adj1" fmla="val 16295130"/>
              <a:gd name="adj2" fmla="val 5422746"/>
            </a:avLst>
          </a:prstGeom>
          <a:ln w="47625">
            <a:solidFill>
              <a:srgbClr val="FFC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円弧 49"/>
          <p:cNvSpPr/>
          <p:nvPr/>
        </p:nvSpPr>
        <p:spPr>
          <a:xfrm rot="10800000">
            <a:off x="11420855" y="2691345"/>
            <a:ext cx="391614" cy="2366407"/>
          </a:xfrm>
          <a:prstGeom prst="arc">
            <a:avLst>
              <a:gd name="adj1" fmla="val 16295130"/>
              <a:gd name="adj2" fmla="val 5422746"/>
            </a:avLst>
          </a:prstGeom>
          <a:ln w="47625">
            <a:solidFill>
              <a:srgbClr val="FFC000">
                <a:alpha val="47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6375071" y="5417090"/>
            <a:ext cx="4987191" cy="609326"/>
          </a:xfrm>
          <a:prstGeom prst="roundRect">
            <a:avLst/>
          </a:prstGeom>
          <a:noFill/>
          <a:ln w="476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b="1" dirty="0">
                <a:solidFill>
                  <a:srgbClr val="C00000"/>
                </a:solidFill>
              </a:rPr>
              <a:t>各業種の全体の中での「実証参加率」と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algn="ctr"/>
            <a:r>
              <a:rPr kumimoji="1" lang="ja-JP" altLang="en-US" b="1" dirty="0">
                <a:solidFill>
                  <a:srgbClr val="C00000"/>
                </a:solidFill>
              </a:rPr>
              <a:t>「検知率」がほぼ同一（＝業種による差異なし）</a:t>
            </a:r>
          </a:p>
        </p:txBody>
      </p:sp>
    </p:spTree>
    <p:extLst>
      <p:ext uri="{BB962C8B-B14F-4D97-AF65-F5344CB8AC3E}">
        <p14:creationId xmlns:p14="http://schemas.microsoft.com/office/powerpoint/2010/main" val="295638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104376" y="6356350"/>
            <a:ext cx="2743200" cy="365125"/>
          </a:xfrm>
        </p:spPr>
        <p:txBody>
          <a:bodyPr/>
          <a:lstStyle/>
          <a:p>
            <a:fld id="{4FAB73BC-B049-4115-A692-8D63A059BFB8}" type="slidenum">
              <a:rPr lang="en-US" sz="6600" smtClean="0"/>
              <a:pPr/>
              <a:t>6</a:t>
            </a:fld>
            <a:endParaRPr lang="en-US" sz="6600" dirty="0"/>
          </a:p>
        </p:txBody>
      </p:sp>
      <p:sp>
        <p:nvSpPr>
          <p:cNvPr id="6" name="正方形/長方形 5"/>
          <p:cNvSpPr/>
          <p:nvPr/>
        </p:nvSpPr>
        <p:spPr>
          <a:xfrm>
            <a:off x="281353" y="2003902"/>
            <a:ext cx="11566223" cy="2395972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36000" anchor="ctr">
            <a:spAutoFit/>
          </a:bodyPr>
          <a:lstStyle/>
          <a:p>
            <a:pPr algn="ctr">
              <a:lnSpc>
                <a:spcPts val="9200"/>
              </a:lnSpc>
            </a:pPr>
            <a:r>
              <a:rPr lang="ja-JP" altLang="en-US" sz="7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様々な攻撃の手口と</a:t>
            </a:r>
            <a:endParaRPr lang="en-US" altLang="ja-JP" sz="7200" b="1" spc="-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ts val="9200"/>
              </a:lnSpc>
            </a:pPr>
            <a:r>
              <a:rPr lang="ja-JP" altLang="en-US" sz="7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基礎的対策</a:t>
            </a:r>
          </a:p>
        </p:txBody>
      </p:sp>
    </p:spTree>
    <p:extLst>
      <p:ext uri="{BB962C8B-B14F-4D97-AF65-F5344CB8AC3E}">
        <p14:creationId xmlns:p14="http://schemas.microsoft.com/office/powerpoint/2010/main" val="316517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0826495" y="6289152"/>
            <a:ext cx="1012203" cy="365125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7</a:t>
            </a:fld>
            <a:endParaRPr kumimoji="1" lang="ja-JP" altLang="en-US" sz="6600" dirty="0"/>
          </a:p>
        </p:txBody>
      </p:sp>
      <p:sp>
        <p:nvSpPr>
          <p:cNvPr id="5" name="正方形/長方形 4"/>
          <p:cNvSpPr/>
          <p:nvPr/>
        </p:nvSpPr>
        <p:spPr>
          <a:xfrm>
            <a:off x="271981" y="78978"/>
            <a:ext cx="11698345" cy="900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6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サイバー攻撃の攻撃手法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16630" y="1028424"/>
            <a:ext cx="117437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4000" u="sng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攻撃手法の多様化・高度化・巧妙化</a:t>
            </a:r>
            <a:endParaRPr lang="en-US" altLang="ja-JP" sz="4000" u="sng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099574" y="6506252"/>
            <a:ext cx="80255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独立行政法人情報処理推進機構（ＩＰＡ）「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情報セキュリティ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大脅威</a:t>
            </a:r>
            <a:r>
              <a:rPr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2024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</a:p>
        </p:txBody>
      </p:sp>
      <p:sp>
        <p:nvSpPr>
          <p:cNvPr id="9" name="正方形/長方形 8"/>
          <p:cNvSpPr/>
          <p:nvPr/>
        </p:nvSpPr>
        <p:spPr>
          <a:xfrm>
            <a:off x="216630" y="1089979"/>
            <a:ext cx="119437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現状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624624"/>
              </p:ext>
            </p:extLst>
          </p:nvPr>
        </p:nvGraphicFramePr>
        <p:xfrm>
          <a:off x="271981" y="1814608"/>
          <a:ext cx="11753696" cy="4743192"/>
        </p:xfrm>
        <a:graphic>
          <a:graphicData uri="http://schemas.openxmlformats.org/drawingml/2006/table">
            <a:tbl>
              <a:tblPr/>
              <a:tblGrid>
                <a:gridCol w="581038">
                  <a:extLst>
                    <a:ext uri="{9D8B030D-6E8A-4147-A177-3AD203B41FA5}">
                      <a16:colId xmlns:a16="http://schemas.microsoft.com/office/drawing/2014/main" val="1792299789"/>
                    </a:ext>
                  </a:extLst>
                </a:gridCol>
                <a:gridCol w="7840494">
                  <a:extLst>
                    <a:ext uri="{9D8B030D-6E8A-4147-A177-3AD203B41FA5}">
                      <a16:colId xmlns:a16="http://schemas.microsoft.com/office/drawing/2014/main" val="1209505725"/>
                    </a:ext>
                  </a:extLst>
                </a:gridCol>
                <a:gridCol w="1381327">
                  <a:extLst>
                    <a:ext uri="{9D8B030D-6E8A-4147-A177-3AD203B41FA5}">
                      <a16:colId xmlns:a16="http://schemas.microsoft.com/office/drawing/2014/main" val="3407541101"/>
                    </a:ext>
                  </a:extLst>
                </a:gridCol>
                <a:gridCol w="1950837">
                  <a:extLst>
                    <a:ext uri="{9D8B030D-6E8A-4147-A177-3AD203B41FA5}">
                      <a16:colId xmlns:a16="http://schemas.microsoft.com/office/drawing/2014/main" val="3905991707"/>
                    </a:ext>
                  </a:extLst>
                </a:gridCol>
              </a:tblGrid>
              <a:tr h="249071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5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順位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「組織」向け脅威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8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初選出年</a:t>
                      </a:r>
                      <a:r>
                        <a:rPr lang="ja-JP" altLang="en-US" sz="15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5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</a:t>
                      </a:r>
                      <a:r>
                        <a:rPr lang="ja-JP" altLang="en-US" sz="15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大脅威での取り扱い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004843"/>
                  </a:ext>
                </a:extLst>
              </a:tr>
              <a:tr h="311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ランサムウェアによる被害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2016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年連続</a:t>
                      </a:r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回目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131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サプライチェーンの弱点を悪用した攻撃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2019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年連続</a:t>
                      </a:r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回目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498703"/>
                  </a:ext>
                </a:extLst>
              </a:tr>
              <a:tr h="311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内部不正による情報漏えい等の被害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2016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年連続</a:t>
                      </a:r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回目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356775"/>
                  </a:ext>
                </a:extLst>
              </a:tr>
              <a:tr h="311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標的型攻撃による機密情報の窃取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2016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年連続</a:t>
                      </a:r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回目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715616"/>
                  </a:ext>
                </a:extLst>
              </a:tr>
              <a:tr h="42528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修正プログラムの公開前を狙う攻撃（ゼロデイ攻撃）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2022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年連続</a:t>
                      </a:r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回目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0617786"/>
                  </a:ext>
                </a:extLst>
              </a:tr>
              <a:tr h="311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不注意による情報漏えい等の被害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2016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年連続</a:t>
                      </a:r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回目 </a:t>
                      </a:r>
                    </a:p>
                  </a:txBody>
                  <a:tcPr marL="73751" marR="73751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1560595"/>
                  </a:ext>
                </a:extLst>
              </a:tr>
              <a:tr h="311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脆弱性対策情報の公開に伴う悪用増加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2016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年連続</a:t>
                      </a:r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回目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5964350"/>
                  </a:ext>
                </a:extLst>
              </a:tr>
              <a:tr h="311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ビジネスメール詐欺による金銭被害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2018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年連続</a:t>
                      </a:r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回目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8048152"/>
                  </a:ext>
                </a:extLst>
              </a:tr>
              <a:tr h="31184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テレワーク等のニューノーマルな働き方を狙った攻撃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2021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年連続</a:t>
                      </a:r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回目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520063"/>
                  </a:ext>
                </a:extLst>
              </a:tr>
              <a:tr h="425283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20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10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b="1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犯罪のビジネス化（アンダーグラウンドサービス）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2017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年連続</a:t>
                      </a:r>
                      <a:r>
                        <a:rPr lang="en-US" altLang="ja-JP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</a:t>
                      </a:r>
                      <a:r>
                        <a:rPr lang="ja-JP" altLang="en-US" sz="1800" dirty="0">
                          <a:solidFill>
                            <a:srgbClr val="002060"/>
                          </a:solidFill>
                          <a:effectLst/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回目 </a:t>
                      </a:r>
                    </a:p>
                  </a:txBody>
                  <a:tcPr marL="55314" marR="55314" marT="36876" marB="36876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09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5508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1037264" y="6332608"/>
            <a:ext cx="1012203" cy="365125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8</a:t>
            </a:fld>
            <a:endParaRPr kumimoji="1" lang="ja-JP" altLang="en-US" sz="6600" dirty="0"/>
          </a:p>
        </p:txBody>
      </p:sp>
      <p:sp>
        <p:nvSpPr>
          <p:cNvPr id="5" name="正方形/長方形 4"/>
          <p:cNvSpPr/>
          <p:nvPr/>
        </p:nvSpPr>
        <p:spPr>
          <a:xfrm>
            <a:off x="233292" y="78611"/>
            <a:ext cx="11868919" cy="8280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6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サイバー攻撃の攻撃手法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263278" y="898110"/>
            <a:ext cx="99583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4400" u="sng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ランサムウエア</a:t>
            </a:r>
            <a:r>
              <a:rPr lang="en-US" altLang="ja-JP" sz="2400" u="sng" kern="1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(PC</a:t>
            </a:r>
            <a:r>
              <a:rPr lang="ja-JP" altLang="en-US" sz="2400" u="sng" kern="1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･サーバ･バックアップ等の不正暗号化</a:t>
            </a:r>
            <a:r>
              <a:rPr lang="en-US" altLang="ja-JP" sz="2400" u="sng" kern="100" spc="-1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)</a:t>
            </a:r>
            <a:endParaRPr lang="ja-JP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40" y="1710633"/>
            <a:ext cx="4194091" cy="399703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4388231" y="1665538"/>
            <a:ext cx="7713980" cy="40421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200"/>
              </a:lnSpc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◎以前：①</a:t>
            </a:r>
            <a:r>
              <a:rPr lang="ja-JP" altLang="en-US" sz="2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暗号化</a:t>
            </a:r>
            <a:r>
              <a:rPr lang="en-US" altLang="ja-JP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身代金要求</a:t>
            </a:r>
            <a:r>
              <a:rPr lang="en-US" altLang="ja-JP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) </a:t>
            </a:r>
            <a:r>
              <a:rPr lang="ja-JP" altLang="en-US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</a:t>
            </a:r>
            <a:endParaRPr lang="en-US" altLang="ja-JP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　　                          </a:t>
            </a:r>
            <a:r>
              <a:rPr lang="ja-JP" altLang="en-US" sz="2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 </a:t>
            </a:r>
            <a:endParaRPr lang="en-US" altLang="ja-JP" sz="2200" kern="100" spc="-3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◎</a:t>
            </a:r>
            <a:r>
              <a:rPr lang="ja-JP" altLang="en-US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少し前</a:t>
            </a:r>
            <a:r>
              <a:rPr lang="ja-JP" altLang="en-US" sz="2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：①暗号化</a:t>
            </a:r>
            <a:r>
              <a:rPr lang="en-US" altLang="ja-JP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身代金要求</a:t>
            </a:r>
            <a:r>
              <a:rPr lang="en-US" altLang="ja-JP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)</a:t>
            </a:r>
            <a:r>
              <a:rPr lang="ja-JP" altLang="en-US" sz="2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＋②窃取＆暴露･売り飛ばし</a:t>
            </a:r>
            <a:r>
              <a:rPr lang="en-US" altLang="ja-JP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身代金要求</a:t>
            </a:r>
            <a:r>
              <a:rPr lang="en-US" altLang="ja-JP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ts val="2200"/>
              </a:lnSpc>
            </a:pP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◎</a:t>
            </a:r>
            <a:r>
              <a:rPr lang="ja-JP" altLang="en-US" sz="2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最近：　　　　　　　　　  ②窃取＆暴露･売り飛ばし</a:t>
            </a:r>
            <a:r>
              <a:rPr lang="en-US" altLang="ja-JP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身代金要求</a:t>
            </a:r>
            <a:r>
              <a:rPr lang="en-US" altLang="ja-JP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)</a:t>
            </a:r>
          </a:p>
          <a:p>
            <a:pPr algn="just">
              <a:lnSpc>
                <a:spcPts val="2200"/>
              </a:lnSpc>
              <a:spcAft>
                <a:spcPts val="0"/>
              </a:spcAft>
            </a:pPr>
            <a:r>
              <a:rPr lang="ja-JP" altLang="en-US" sz="2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　　　　　</a:t>
            </a:r>
            <a:endParaRPr lang="en-US" altLang="ja-JP" sz="2200" kern="100" spc="-3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  <a:spcAft>
                <a:spcPts val="0"/>
              </a:spcAft>
            </a:pPr>
            <a:endParaRPr lang="en-US" altLang="ja-JP" sz="2200" kern="100" spc="-3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endParaRPr lang="en-US" altLang="ja-JP" sz="22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200"/>
              </a:lnSpc>
            </a:pPr>
            <a:r>
              <a:rPr lang="ja-JP" altLang="en-US" sz="22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◎</a:t>
            </a:r>
            <a:r>
              <a:rPr lang="ja-JP" altLang="en-US" sz="22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最新：　　　　　　　　　  ②窃取＆暴露･売り飛ばし　　　</a:t>
            </a:r>
            <a:r>
              <a:rPr lang="ja-JP" altLang="en-US" sz="28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　</a:t>
            </a:r>
            <a:endParaRPr lang="ja-JP" altLang="en-US" sz="3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258692" y="1046088"/>
            <a:ext cx="1194372" cy="576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概要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2540" y="5660518"/>
            <a:ext cx="4648794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上図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：大阪府警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ランサムウェア「</a:t>
            </a:r>
            <a:r>
              <a:rPr lang="en-US" altLang="ja-JP" sz="1400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Wannacry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546678" y="4506806"/>
            <a:ext cx="6349948" cy="226985"/>
          </a:xfrm>
          <a:prstGeom prst="rect">
            <a:avLst/>
          </a:prstGeom>
          <a:noFill/>
          <a:ln w="44450">
            <a:noFill/>
            <a:prstDash val="sysDot"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600" kern="100" spc="-150" dirty="0">
                <a:solidFill>
                  <a:schemeClr val="accent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∵ 犯罪者：</a:t>
            </a:r>
            <a:r>
              <a:rPr lang="en-US" altLang="ja-JP" sz="1600" kern="100" spc="-150" dirty="0">
                <a:solidFill>
                  <a:schemeClr val="accent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(a)</a:t>
            </a:r>
            <a:r>
              <a:rPr lang="ja-JP" altLang="en-US" sz="1600" kern="100" spc="-150" dirty="0">
                <a:solidFill>
                  <a:schemeClr val="accent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バックアップ普及で身代金支払減少</a:t>
            </a:r>
            <a:r>
              <a:rPr lang="en-US" altLang="ja-JP" sz="1600" kern="100" spc="-150" dirty="0">
                <a:solidFill>
                  <a:schemeClr val="accent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(b)</a:t>
            </a:r>
            <a:r>
              <a:rPr lang="ja-JP" altLang="en-US" sz="1600" kern="100" spc="-150" dirty="0">
                <a:solidFill>
                  <a:schemeClr val="accent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攻撃作業の工数削減</a:t>
            </a:r>
            <a:endParaRPr lang="en-US" altLang="ja-JP" sz="1600" kern="100" spc="-150" dirty="0">
              <a:solidFill>
                <a:schemeClr val="accent1"/>
              </a:solidFill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46678" y="3900940"/>
            <a:ext cx="2211159" cy="324000"/>
          </a:xfrm>
          <a:prstGeom prst="rect">
            <a:avLst/>
          </a:prstGeom>
          <a:noFill/>
          <a:ln w="44450">
            <a:solidFill>
              <a:schemeClr val="accent1"/>
            </a:solidFill>
            <a:prstDash val="sysDot"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ja-JP" altLang="en-US" b="1" spc="-150" dirty="0">
                <a:solidFill>
                  <a:schemeClr val="accent1"/>
                </a:solidFill>
              </a:rPr>
              <a:t>ノーウエアランサム</a:t>
            </a:r>
          </a:p>
        </p:txBody>
      </p:sp>
      <p:sp>
        <p:nvSpPr>
          <p:cNvPr id="11" name="上矢印 10"/>
          <p:cNvSpPr/>
          <p:nvPr/>
        </p:nvSpPr>
        <p:spPr>
          <a:xfrm>
            <a:off x="5922654" y="4138368"/>
            <a:ext cx="245097" cy="360006"/>
          </a:xfrm>
          <a:prstGeom prst="up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四角形吹き出し 13"/>
          <p:cNvSpPr/>
          <p:nvPr/>
        </p:nvSpPr>
        <p:spPr>
          <a:xfrm>
            <a:off x="7905904" y="3178132"/>
            <a:ext cx="1116623" cy="236871"/>
          </a:xfrm>
          <a:prstGeom prst="wedgeRectCallout">
            <a:avLst>
              <a:gd name="adj1" fmla="val -59367"/>
              <a:gd name="adj2" fmla="val -55950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accent1"/>
                </a:solidFill>
              </a:rPr>
              <a:t>二重脅迫</a:t>
            </a:r>
            <a:endParaRPr kumimoji="1" lang="ja-JP" altLang="en-US" dirty="0">
              <a:solidFill>
                <a:schemeClr val="accent1"/>
              </a:solidFill>
            </a:endParaRPr>
          </a:p>
        </p:txBody>
      </p:sp>
      <p:sp>
        <p:nvSpPr>
          <p:cNvPr id="29" name="フリーフォーム 28"/>
          <p:cNvSpPr/>
          <p:nvPr/>
        </p:nvSpPr>
        <p:spPr>
          <a:xfrm>
            <a:off x="7126664" y="2676869"/>
            <a:ext cx="2036189" cy="205194"/>
          </a:xfrm>
          <a:custGeom>
            <a:avLst/>
            <a:gdLst>
              <a:gd name="connsiteX0" fmla="*/ 0 w 2187018"/>
              <a:gd name="connsiteY0" fmla="*/ 207390 h 207390"/>
              <a:gd name="connsiteX1" fmla="*/ 160255 w 2187018"/>
              <a:gd name="connsiteY1" fmla="*/ 37707 h 207390"/>
              <a:gd name="connsiteX2" fmla="*/ 565608 w 2187018"/>
              <a:gd name="connsiteY2" fmla="*/ 0 h 207390"/>
              <a:gd name="connsiteX3" fmla="*/ 1875934 w 2187018"/>
              <a:gd name="connsiteY3" fmla="*/ 18854 h 207390"/>
              <a:gd name="connsiteX4" fmla="*/ 2187018 w 2187018"/>
              <a:gd name="connsiteY4" fmla="*/ 160256 h 207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7018" h="207390">
                <a:moveTo>
                  <a:pt x="0" y="207390"/>
                </a:moveTo>
                <a:cubicBezTo>
                  <a:pt x="32993" y="139831"/>
                  <a:pt x="65987" y="72272"/>
                  <a:pt x="160255" y="37707"/>
                </a:cubicBezTo>
                <a:cubicBezTo>
                  <a:pt x="254523" y="3142"/>
                  <a:pt x="565608" y="0"/>
                  <a:pt x="565608" y="0"/>
                </a:cubicBezTo>
                <a:lnTo>
                  <a:pt x="1875934" y="18854"/>
                </a:lnTo>
                <a:cubicBezTo>
                  <a:pt x="2146169" y="45563"/>
                  <a:pt x="2166593" y="102909"/>
                  <a:pt x="2187018" y="160256"/>
                </a:cubicBezTo>
              </a:path>
            </a:pathLst>
          </a:custGeom>
          <a:noFill/>
          <a:ln w="31750">
            <a:solidFill>
              <a:schemeClr val="accent1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7493735" y="2440864"/>
            <a:ext cx="1302046" cy="256480"/>
          </a:xfrm>
          <a:prstGeom prst="rect">
            <a:avLst/>
          </a:prstGeom>
          <a:noFill/>
          <a:ln w="44450">
            <a:noFill/>
            <a:prstDash val="sys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ja-JP" altLang="en-US" b="1" spc="-150" dirty="0">
                <a:solidFill>
                  <a:schemeClr val="accent1"/>
                </a:solidFill>
              </a:rPr>
              <a:t>支払わないと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603624" y="1762836"/>
            <a:ext cx="1302046" cy="256480"/>
          </a:xfrm>
          <a:prstGeom prst="rect">
            <a:avLst/>
          </a:prstGeom>
          <a:noFill/>
          <a:ln w="44450">
            <a:noFill/>
            <a:prstDash val="sysDot"/>
          </a:ln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ja-JP" altLang="en-US" b="1" spc="-150" dirty="0">
                <a:solidFill>
                  <a:schemeClr val="accent1"/>
                </a:solidFill>
              </a:rPr>
              <a:t>支払うと？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546678" y="5276893"/>
            <a:ext cx="2211159" cy="324000"/>
          </a:xfrm>
          <a:prstGeom prst="rect">
            <a:avLst/>
          </a:prstGeom>
          <a:noFill/>
          <a:ln w="44450">
            <a:solidFill>
              <a:schemeClr val="accent1"/>
            </a:solidFill>
            <a:prstDash val="sysDot"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ja-JP" altLang="en-US" b="1" spc="-150" dirty="0">
                <a:solidFill>
                  <a:schemeClr val="accent1"/>
                </a:solidFill>
              </a:rPr>
              <a:t>ノーウエアランサム</a:t>
            </a: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10652288" y="5145243"/>
            <a:ext cx="1332000" cy="540000"/>
          </a:xfrm>
          <a:prstGeom prst="rect">
            <a:avLst/>
          </a:prstGeom>
          <a:noFill/>
          <a:ln w="44450">
            <a:solidFill>
              <a:schemeClr val="accent1"/>
            </a:solidFill>
            <a:prstDash val="sysDot"/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1700"/>
              </a:lnSpc>
            </a:pPr>
            <a:r>
              <a:rPr kumimoji="1" lang="ja-JP" altLang="en-US" sz="1500" b="1" dirty="0">
                <a:solidFill>
                  <a:schemeClr val="accent1"/>
                </a:solidFill>
              </a:rPr>
              <a:t>身代金の要求</a:t>
            </a:r>
            <a:endParaRPr kumimoji="1" lang="en-US" altLang="ja-JP" sz="1500" b="1" dirty="0">
              <a:solidFill>
                <a:schemeClr val="accent1"/>
              </a:solidFill>
            </a:endParaRPr>
          </a:p>
          <a:p>
            <a:pPr algn="ctr">
              <a:lnSpc>
                <a:spcPts val="1700"/>
              </a:lnSpc>
            </a:pPr>
            <a:r>
              <a:rPr kumimoji="1" lang="ja-JP" altLang="en-US" sz="1500" b="1" dirty="0">
                <a:solidFill>
                  <a:schemeClr val="accent1"/>
                </a:solidFill>
              </a:rPr>
              <a:t>すらしてこない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6628768" y="5950987"/>
            <a:ext cx="5563231" cy="256480"/>
          </a:xfrm>
          <a:prstGeom prst="rect">
            <a:avLst/>
          </a:prstGeom>
          <a:noFill/>
          <a:ln w="44450">
            <a:noFill/>
            <a:prstDash val="sysDot"/>
          </a:ln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000"/>
              </a:lnSpc>
            </a:pPr>
            <a:r>
              <a:rPr lang="ja-JP" altLang="en-US" sz="1600" kern="100" spc="-150" dirty="0">
                <a:solidFill>
                  <a:schemeClr val="accent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∴ 被害者：</a:t>
            </a:r>
            <a:r>
              <a:rPr lang="en-US" altLang="ja-JP" sz="1600" kern="100" spc="-150" dirty="0">
                <a:solidFill>
                  <a:schemeClr val="accent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(a)</a:t>
            </a:r>
            <a:r>
              <a:rPr lang="ja-JP" altLang="en-US" sz="1600" kern="100" spc="-150" dirty="0">
                <a:solidFill>
                  <a:schemeClr val="accent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事象検知の困難化 </a:t>
            </a:r>
            <a:r>
              <a:rPr lang="en-US" altLang="ja-JP" sz="1600" kern="100" spc="-150" dirty="0">
                <a:solidFill>
                  <a:schemeClr val="accent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(b)</a:t>
            </a:r>
            <a:r>
              <a:rPr lang="ja-JP" altLang="en-US" sz="1600" kern="100" spc="-150" dirty="0">
                <a:solidFill>
                  <a:schemeClr val="accent1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情報流出で他者にも被害が</a:t>
            </a:r>
            <a:endParaRPr kumimoji="1" lang="ja-JP" altLang="en-US" sz="1400" b="1" spc="-150" dirty="0"/>
          </a:p>
        </p:txBody>
      </p:sp>
      <p:sp>
        <p:nvSpPr>
          <p:cNvPr id="3" name="下矢印 2"/>
          <p:cNvSpPr/>
          <p:nvPr/>
        </p:nvSpPr>
        <p:spPr>
          <a:xfrm>
            <a:off x="10936368" y="5599649"/>
            <a:ext cx="283849" cy="355600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-278210" y="6305275"/>
            <a:ext cx="12174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ja-JP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</a:t>
            </a:r>
            <a:r>
              <a:rPr lang="ja-JP" altLang="en-US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☞</a:t>
            </a:r>
            <a:r>
              <a:rPr lang="ja-JP" altLang="en-US" sz="2000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最近は</a:t>
            </a:r>
            <a:r>
              <a:rPr lang="en-US" altLang="ja-JP" sz="2000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SaaS</a:t>
            </a:r>
            <a:r>
              <a:rPr lang="ja-JP" altLang="en-US" sz="2000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や</a:t>
            </a:r>
            <a:r>
              <a:rPr lang="en-US" altLang="ja-JP" sz="2000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PaaS</a:t>
            </a:r>
            <a:r>
              <a:rPr lang="ja-JP" altLang="en-US" sz="2000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等の言葉をモジ</a:t>
            </a:r>
            <a:r>
              <a:rPr lang="ja-JP" altLang="en-US" sz="2000" spc="-15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った</a:t>
            </a:r>
            <a:r>
              <a:rPr lang="en-US" altLang="ja-JP" sz="2000" spc="-15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RaaS</a:t>
            </a:r>
            <a:r>
              <a:rPr lang="ja-JP" altLang="en-US" sz="2000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という“悪のエコシステム</a:t>
            </a:r>
            <a:r>
              <a:rPr lang="en-US" altLang="ja-JP" sz="2000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(</a:t>
            </a:r>
            <a:r>
              <a:rPr lang="ja-JP" altLang="en-US" sz="2000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ランサムウエア犯罪分業</a:t>
            </a:r>
            <a:r>
              <a:rPr lang="en-US" altLang="ja-JP" sz="2000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)</a:t>
            </a:r>
            <a:r>
              <a:rPr lang="ja-JP" altLang="en-US" sz="2000" spc="-15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”も存在</a:t>
            </a:r>
          </a:p>
        </p:txBody>
      </p:sp>
    </p:spTree>
    <p:extLst>
      <p:ext uri="{BB962C8B-B14F-4D97-AF65-F5344CB8AC3E}">
        <p14:creationId xmlns:p14="http://schemas.microsoft.com/office/powerpoint/2010/main" val="3526087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10598716" y="6086760"/>
            <a:ext cx="1593377" cy="474456"/>
          </a:xfrm>
        </p:spPr>
        <p:txBody>
          <a:bodyPr/>
          <a:lstStyle/>
          <a:p>
            <a:fld id="{B68FBF3F-DB66-49CA-9778-6CE1347B8EAA}" type="slidenum">
              <a:rPr kumimoji="1" lang="ja-JP" altLang="en-US" sz="6600" smtClean="0"/>
              <a:t>9</a:t>
            </a:fld>
            <a:endParaRPr kumimoji="1" lang="ja-JP" altLang="en-US" sz="6600" dirty="0"/>
          </a:p>
        </p:txBody>
      </p:sp>
      <p:sp>
        <p:nvSpPr>
          <p:cNvPr id="5" name="正方形/長方形 4"/>
          <p:cNvSpPr/>
          <p:nvPr/>
        </p:nvSpPr>
        <p:spPr>
          <a:xfrm>
            <a:off x="239152" y="81396"/>
            <a:ext cx="11782580" cy="954107"/>
          </a:xfrm>
          <a:prstGeom prst="rect">
            <a:avLst/>
          </a:prstGeom>
          <a:solidFill>
            <a:schemeClr val="accent5">
              <a:lumMod val="50000"/>
            </a:schemeClr>
          </a:solidFill>
          <a:ln w="88900" cmpd="dbl">
            <a:solidFill>
              <a:schemeClr val="accent5">
                <a:shade val="50000"/>
              </a:schemeClr>
            </a:solidFill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ja-JP" altLang="en-US" sz="6200" b="1" spc="-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サイバー攻撃の攻撃手法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2186391" y="1068826"/>
            <a:ext cx="73879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4400" u="sng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ランサムウエア（組織</a:t>
            </a:r>
            <a:r>
              <a:rPr lang="en-US" altLang="ja-JP" sz="4400" u="sng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1</a:t>
            </a:r>
            <a:r>
              <a:rPr lang="ja-JP" altLang="en-US" sz="4400" u="sng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位）</a:t>
            </a:r>
            <a:endParaRPr lang="ja-JP" alt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998" y="1899989"/>
            <a:ext cx="12192000" cy="5075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36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【</a:t>
            </a:r>
            <a:r>
              <a:rPr lang="ja-JP" altLang="en-US" sz="36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事前対策</a:t>
            </a:r>
            <a:r>
              <a:rPr lang="en-US" altLang="ja-JP" sz="36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】</a:t>
            </a:r>
          </a:p>
          <a:p>
            <a:pPr algn="just">
              <a:spcAft>
                <a:spcPts val="0"/>
              </a:spcAft>
            </a:pPr>
            <a:r>
              <a:rPr lang="ja-JP" altLang="en-US" sz="3600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</a:t>
            </a:r>
            <a:r>
              <a:rPr lang="ja-JP" altLang="en-US" sz="3200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検知と防御</a:t>
            </a:r>
            <a:r>
              <a:rPr lang="en-US" altLang="ja-JP" sz="3600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…</a:t>
            </a:r>
            <a:r>
              <a:rPr lang="ja-JP" altLang="en-US" sz="28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出入口に</a:t>
            </a:r>
            <a:r>
              <a:rPr lang="en-US" altLang="ja-JP" sz="2800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UTM,</a:t>
            </a:r>
            <a:r>
              <a:rPr lang="ja-JP" altLang="en-US" sz="2800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端末に</a:t>
            </a:r>
            <a:r>
              <a:rPr lang="en-US" altLang="ja-JP" sz="2800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EDR,VPN</a:t>
            </a:r>
            <a:r>
              <a:rPr lang="ja-JP" altLang="en-US" sz="28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の接続限定･脆弱性対応</a:t>
            </a:r>
            <a:endParaRPr lang="en-US" altLang="ja-JP" sz="2800" kern="100" spc="-3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/>
            <a:r>
              <a:rPr lang="ja-JP" altLang="en-US" sz="3600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</a:t>
            </a:r>
            <a:r>
              <a:rPr lang="ja-JP" altLang="en-US" sz="3200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バックアップ</a:t>
            </a:r>
            <a:r>
              <a:rPr lang="en-US" altLang="ja-JP" sz="36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…</a:t>
            </a:r>
            <a:r>
              <a:rPr lang="ja-JP" altLang="en-US" sz="27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外付け</a:t>
            </a:r>
            <a:r>
              <a:rPr lang="en-US" altLang="ja-JP" sz="27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HHD,NAS(</a:t>
            </a:r>
            <a:r>
              <a:rPr lang="ja-JP" altLang="en-US" sz="27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　</a:t>
            </a:r>
            <a:r>
              <a:rPr lang="en-US" altLang="ja-JP" sz="27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),</a:t>
            </a:r>
            <a:r>
              <a:rPr lang="ja-JP" altLang="en-US" sz="27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クラウド</a:t>
            </a:r>
            <a:r>
              <a:rPr lang="en-US" altLang="ja-JP" sz="27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,</a:t>
            </a:r>
            <a:r>
              <a:rPr lang="ja-JP" altLang="en-US" sz="27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リストア訓練</a:t>
            </a:r>
            <a:r>
              <a:rPr lang="en-US" altLang="ja-JP" sz="2700" kern="1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ts val="1600"/>
              </a:lnSpc>
              <a:spcAft>
                <a:spcPts val="0"/>
              </a:spcAft>
            </a:pPr>
            <a:endParaRPr lang="en-US" altLang="ja-JP" sz="28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ja-JP" sz="36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【</a:t>
            </a:r>
            <a:r>
              <a:rPr lang="ja-JP" altLang="en-US" sz="36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事後対策</a:t>
            </a:r>
            <a:r>
              <a:rPr lang="en-US" altLang="ja-JP" sz="36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】</a:t>
            </a:r>
          </a:p>
          <a:p>
            <a:pPr algn="just">
              <a:lnSpc>
                <a:spcPts val="38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・即</a:t>
            </a:r>
            <a:r>
              <a:rPr lang="en-US" altLang="ja-JP" sz="3600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LAN</a:t>
            </a:r>
            <a:r>
              <a:rPr lang="ja-JP" altLang="en-US" sz="3600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線を抜く</a:t>
            </a:r>
            <a:endParaRPr lang="en-US" altLang="ja-JP" sz="3600" kern="1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lnSpc>
                <a:spcPts val="2500"/>
              </a:lnSpc>
              <a:spcAft>
                <a:spcPts val="0"/>
              </a:spcAft>
            </a:pPr>
            <a:r>
              <a:rPr lang="ja-JP" altLang="en-US" sz="3600" kern="1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</a:t>
            </a:r>
            <a:r>
              <a:rPr lang="ja-JP" altLang="en-US" sz="19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（</a:t>
            </a:r>
            <a:r>
              <a:rPr lang="ja-JP" altLang="en-US" sz="19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例：感染</a:t>
            </a:r>
            <a:r>
              <a:rPr lang="en-US" altLang="ja-JP" sz="19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1.5</a:t>
            </a:r>
            <a:r>
              <a:rPr lang="ja-JP" altLang="en-US" sz="19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秒後に活動開始</a:t>
            </a:r>
            <a:r>
              <a:rPr lang="ja-JP" altLang="en-US" sz="1900" kern="100" spc="-150" dirty="0">
                <a:solidFill>
                  <a:srgbClr val="C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→</a:t>
            </a:r>
            <a:r>
              <a:rPr lang="en-US" altLang="ja-JP" sz="19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3</a:t>
            </a:r>
            <a:r>
              <a:rPr lang="ja-JP" altLang="en-US" sz="19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秒後に暗号化開始</a:t>
            </a:r>
            <a:r>
              <a:rPr lang="ja-JP" altLang="en-US" sz="1900" kern="100" spc="-150" dirty="0">
                <a:solidFill>
                  <a:srgbClr val="C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→</a:t>
            </a:r>
            <a:r>
              <a:rPr lang="en-US" altLang="ja-JP" sz="19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20</a:t>
            </a:r>
            <a:r>
              <a:rPr lang="ja-JP" altLang="en-US" sz="19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秒後に他端末に伝染</a:t>
            </a:r>
            <a:r>
              <a:rPr lang="ja-JP" altLang="en-US" sz="1900" kern="100" spc="-150" dirty="0">
                <a:solidFill>
                  <a:srgbClr val="C0000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→</a:t>
            </a:r>
            <a:r>
              <a:rPr lang="en-US" altLang="ja-JP" sz="19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10</a:t>
            </a:r>
            <a:r>
              <a:rPr lang="ja-JP" altLang="en-US" sz="19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万ファイル暗号化に中央値</a:t>
            </a:r>
            <a:r>
              <a:rPr lang="en-US" altLang="ja-JP" sz="19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42</a:t>
            </a:r>
            <a:r>
              <a:rPr lang="ja-JP" altLang="en-US" sz="1900" kern="100" spc="-150" dirty="0">
                <a:solidFill>
                  <a:srgbClr val="002060"/>
                </a:solidFill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分</a:t>
            </a:r>
            <a:r>
              <a:rPr lang="ja-JP" altLang="en-US" sz="1900" kern="100" spc="-15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）</a:t>
            </a:r>
            <a:endParaRPr lang="en-US" altLang="ja-JP" sz="1900" kern="100" spc="-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36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・警察に</a:t>
            </a:r>
            <a:r>
              <a:rPr lang="en-US" altLang="ja-JP" sz="36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PC</a:t>
            </a:r>
            <a:r>
              <a:rPr lang="ja-JP" altLang="en-US" sz="36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を預けると？</a:t>
            </a:r>
            <a:endParaRPr lang="en-US" altLang="ja-JP" sz="3600" kern="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16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　　（</a:t>
            </a:r>
            <a:r>
              <a:rPr lang="en-US" altLang="ja-JP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2023</a:t>
            </a:r>
            <a:r>
              <a:rPr lang="ja-JP" altLang="en-US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年</a:t>
            </a:r>
            <a:r>
              <a:rPr lang="en-US" altLang="ja-JP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1</a:t>
            </a:r>
            <a:r>
              <a:rPr lang="ja-JP" altLang="en-US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月</a:t>
            </a:r>
            <a:r>
              <a:rPr lang="ja-JP" altLang="en-US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警察庁サイバー警察局がロシア系</a:t>
            </a:r>
            <a:r>
              <a:rPr lang="en-US" altLang="ja-JP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Lockbit3.0</a:t>
            </a:r>
            <a:r>
              <a:rPr lang="ja-JP" altLang="en-US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が暗号化したデータの復元に成功</a:t>
            </a:r>
            <a:r>
              <a:rPr lang="ja-JP" altLang="en-US" sz="16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）</a:t>
            </a:r>
          </a:p>
          <a:p>
            <a:pPr algn="just">
              <a:spcAft>
                <a:spcPts val="0"/>
              </a:spcAft>
            </a:pPr>
            <a:r>
              <a:rPr lang="ja-JP" altLang="en-US" sz="36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・身代金は支払わず、</a:t>
            </a:r>
            <a:r>
              <a:rPr lang="ja-JP" altLang="en-US" sz="3600" kern="100" spc="-15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復号を試みる</a:t>
            </a:r>
            <a:endParaRPr lang="en-US" altLang="ja-JP" sz="2400" kern="100" spc="-15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000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　</a:t>
            </a:r>
            <a:r>
              <a:rPr lang="ja-JP" altLang="en-US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（「</a:t>
            </a:r>
            <a:r>
              <a:rPr lang="en-US" altLang="ja-JP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No</a:t>
            </a:r>
            <a:r>
              <a:rPr lang="ja-JP" altLang="en-US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More</a:t>
            </a:r>
            <a:r>
              <a:rPr lang="ja-JP" altLang="en-US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Ransom</a:t>
            </a:r>
            <a:r>
              <a:rPr lang="ja-JP" altLang="en-US" kern="1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」等から無料の復号化ツールを入手。復号できないものもあり）</a:t>
            </a:r>
            <a:endParaRPr lang="ja-JP" altLang="en-US" spc="-15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92594" y="1190747"/>
            <a:ext cx="1194372" cy="553998"/>
          </a:xfrm>
          <a:prstGeom prst="rect">
            <a:avLst/>
          </a:prstGeom>
          <a:solidFill>
            <a:srgbClr val="00B050"/>
          </a:solidFill>
        </p:spPr>
        <p:txBody>
          <a:bodyPr wrap="square" lIns="36000" tIns="0" rIns="36000" bIns="0">
            <a:spAutoFit/>
          </a:bodyPr>
          <a:lstStyle/>
          <a:p>
            <a:pPr algn="ctr">
              <a:spcAft>
                <a:spcPts val="0"/>
              </a:spcAft>
            </a:pPr>
            <a:r>
              <a:rPr lang="ja-JP" altLang="en-US" sz="3600" kern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ｺﾞｼｯｸUB" panose="020B0909000000000000" pitchFamily="49" charset="-128"/>
                <a:ea typeface="HG創英角ｺﾞｼｯｸUB" panose="020B0909000000000000" pitchFamily="49" charset="-128"/>
                <a:cs typeface="Times New Roman" panose="02020603050405020304" pitchFamily="18" charset="0"/>
              </a:rPr>
              <a:t>対策　</a:t>
            </a:r>
            <a:endParaRPr lang="ja-JP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147242" y="5055048"/>
            <a:ext cx="397935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上データ：ウイルス対策ソフト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CPMS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en-US" altLang="ja-JP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</a:p>
        </p:txBody>
      </p:sp>
      <p:sp>
        <p:nvSpPr>
          <p:cNvPr id="4" name="四角形吹き出し 3"/>
          <p:cNvSpPr/>
          <p:nvPr/>
        </p:nvSpPr>
        <p:spPr>
          <a:xfrm>
            <a:off x="3580684" y="3783111"/>
            <a:ext cx="6703382" cy="875988"/>
          </a:xfrm>
          <a:prstGeom prst="wedgeRectCallout">
            <a:avLst>
              <a:gd name="adj1" fmla="val -55925"/>
              <a:gd name="adj2" fmla="val -12700"/>
            </a:avLst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72000" rIns="36000" bIns="36000" rtlCol="0" anchor="t"/>
          <a:lstStyle/>
          <a:p>
            <a:pPr algn="ctr">
              <a:lnSpc>
                <a:spcPts val="2400"/>
              </a:lnSpc>
            </a:pPr>
            <a:r>
              <a:rPr lang="ja-JP" altLang="en-US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暗号化されたデータを</a:t>
            </a:r>
            <a:r>
              <a:rPr lang="en-US" altLang="ja-JP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バックアップにより</a:t>
            </a:r>
            <a:r>
              <a:rPr lang="en-US" altLang="ja-JP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復旧できたのは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50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　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ts val="2400"/>
              </a:lnSpc>
            </a:pPr>
            <a:r>
              <a:rPr lang="ja-JP" altLang="en-US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平均の被害額</a:t>
            </a:r>
            <a:r>
              <a:rPr lang="en-US" altLang="ja-JP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2,386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万円</a:t>
            </a:r>
            <a:r>
              <a:rPr lang="ja-JP" altLang="en-US" sz="11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（身代金含まず）</a:t>
            </a:r>
            <a:r>
              <a:rPr lang="ja-JP" altLang="en-US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、対応工数</a:t>
            </a:r>
            <a:r>
              <a:rPr lang="en-US" altLang="ja-JP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27.7</a:t>
            </a:r>
            <a:r>
              <a:rPr lang="ja-JP" altLang="en-US" sz="2400" b="1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人月</a:t>
            </a:r>
            <a:endParaRPr lang="en-US" altLang="ja-JP" sz="2400" b="1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lang="ja-JP" altLang="en-US" sz="11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1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spc="-15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特定非営利活動法人日本ネットワークセキュリティ協会　「インシデント損害額調査レポート第</a:t>
            </a:r>
            <a:r>
              <a:rPr lang="en-US" altLang="ja-JP" sz="1100" spc="-15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100" spc="-15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版」（</a:t>
            </a:r>
            <a:r>
              <a:rPr lang="en-US" altLang="ja-JP" sz="1100" spc="-15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2023</a:t>
            </a:r>
            <a:r>
              <a:rPr lang="ja-JP" altLang="en-US" sz="1100" spc="-15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100" spc="-15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100" spc="-15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月）</a:t>
            </a:r>
            <a:endParaRPr kumimoji="1" lang="ja-JP" altLang="en-US" sz="2000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b="5623"/>
          <a:stretch/>
        </p:blipFill>
        <p:spPr>
          <a:xfrm>
            <a:off x="10382114" y="2080506"/>
            <a:ext cx="1598291" cy="213479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07864" y="5362339"/>
            <a:ext cx="2222136" cy="1266153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8805799" y="6581001"/>
            <a:ext cx="35858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上図「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No More Ransom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」公式ウエブサイト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四角形吹き出し 12"/>
          <p:cNvSpPr/>
          <p:nvPr/>
        </p:nvSpPr>
        <p:spPr>
          <a:xfrm>
            <a:off x="3132951" y="2080252"/>
            <a:ext cx="7002427" cy="505515"/>
          </a:xfrm>
          <a:prstGeom prst="wedgeRectCallout">
            <a:avLst>
              <a:gd name="adj1" fmla="val -36966"/>
              <a:gd name="adj2" fmla="val 64556"/>
            </a:avLst>
          </a:prstGeom>
          <a:ln w="317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36000" tIns="72000" rIns="36000" bIns="36000" rtlCol="0" anchor="t"/>
          <a:lstStyle/>
          <a:p>
            <a:pPr algn="ctr">
              <a:lnSpc>
                <a:spcPts val="1800"/>
              </a:lnSpc>
            </a:pPr>
            <a:r>
              <a:rPr lang="en-US" altLang="ja-JP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VPN</a:t>
            </a:r>
            <a:r>
              <a:rPr lang="ja-JP" altLang="en-US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機器</a:t>
            </a:r>
            <a:r>
              <a:rPr lang="en-US" altLang="ja-JP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altLang="ja-JP" dirty="0" err="1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FortiGate</a:t>
            </a:r>
            <a:r>
              <a:rPr lang="ja-JP" altLang="en-US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</a:t>
            </a:r>
            <a:r>
              <a:rPr lang="en-US" altLang="ja-JP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から侵入</a:t>
            </a:r>
            <a:r>
              <a:rPr lang="en-US" altLang="ja-JP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71</a:t>
            </a:r>
            <a:r>
              <a:rPr lang="ja-JP" altLang="en-US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％、リモートデスクトップから侵入</a:t>
            </a:r>
            <a:r>
              <a:rPr lang="en-US" altLang="ja-JP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lang="en-US" altLang="ja-JP" dirty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300"/>
              </a:lnSpc>
            </a:pPr>
            <a:r>
              <a:rPr lang="ja-JP" altLang="en-US" sz="11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en-US" altLang="ja-JP" sz="11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警察庁「令和</a:t>
            </a:r>
            <a:r>
              <a:rPr lang="en-US" altLang="ja-JP" sz="11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1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年上半期におけるサイバー空間をめぐる脅威の情勢等について」</a:t>
            </a:r>
            <a:endParaRPr kumimoji="1" lang="ja-JP" altLang="en-US" sz="2000" spc="-15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555664" y="3166202"/>
            <a:ext cx="1424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en-US" altLang="ja-JP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NAS</a:t>
            </a:r>
            <a:r>
              <a:rPr kumimoji="1" lang="ja-JP" altLang="en-US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自体の</a:t>
            </a:r>
            <a:endParaRPr kumimoji="1" lang="en-US" altLang="ja-JP" sz="1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バックアップも要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0345496" y="4223848"/>
            <a:ext cx="15317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上図　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IPA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事故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　 対応手引き</a:t>
            </a:r>
          </a:p>
        </p:txBody>
      </p:sp>
    </p:spTree>
    <p:extLst>
      <p:ext uri="{BB962C8B-B14F-4D97-AF65-F5344CB8AC3E}">
        <p14:creationId xmlns:p14="http://schemas.microsoft.com/office/powerpoint/2010/main" val="2186308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8759</TotalTime>
  <Words>4410</Words>
  <Application>Microsoft Office PowerPoint</Application>
  <PresentationFormat>ワイド画面</PresentationFormat>
  <Paragraphs>642</Paragraphs>
  <Slides>28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8" baseType="lpstr">
      <vt:lpstr>HGP創英角ｺﾞｼｯｸUB</vt:lpstr>
      <vt:lpstr>HG丸ｺﾞｼｯｸM-PRO</vt:lpstr>
      <vt:lpstr>HG創英角ｺﾞｼｯｸUB</vt:lpstr>
      <vt:lpstr>Meiryo UI</vt:lpstr>
      <vt:lpstr>ＭＳ Ｐゴシック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大阪商工会議所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野田　幹</dc:creator>
  <cp:lastModifiedBy>株式会社山中保険事務所</cp:lastModifiedBy>
  <cp:revision>681</cp:revision>
  <cp:lastPrinted>2023-11-05T23:34:17Z</cp:lastPrinted>
  <dcterms:created xsi:type="dcterms:W3CDTF">2020-04-23T01:02:57Z</dcterms:created>
  <dcterms:modified xsi:type="dcterms:W3CDTF">2025-01-21T06:28:38Z</dcterms:modified>
</cp:coreProperties>
</file>